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3" r:id="rId8"/>
    <p:sldId id="261" r:id="rId9"/>
    <p:sldId id="262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4" r:id="rId18"/>
    <p:sldId id="272" r:id="rId19"/>
    <p:sldId id="273" r:id="rId20"/>
    <p:sldId id="275" r:id="rId21"/>
    <p:sldId id="276" r:id="rId22"/>
    <p:sldId id="277" r:id="rId23"/>
    <p:sldId id="279" r:id="rId24"/>
    <p:sldId id="280" r:id="rId25"/>
    <p:sldId id="278" r:id="rId26"/>
    <p:sldId id="281" r:id="rId27"/>
    <p:sldId id="282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97ADCC-B6DF-E93A-4316-386EB153F5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C8F966-C32F-D1C7-7921-0271B0690D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78C131-BD32-F57B-91F5-D14E283CE3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DFB9-AA7A-49D9-A0F0-E9BB98C8631D}" type="datetimeFigureOut">
              <a:rPr lang="en-ID" smtClean="0"/>
              <a:t>30/09/2025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CDE901-F0AB-B600-BD98-03ED72CE0C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6193EE-F32B-15CF-E87E-BC61241B4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42A7E-72CE-474E-9271-CCFF340BFC0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477445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B60828-C039-B7F5-1E48-146540DC12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4C3DBD-5608-07CF-26EC-019A48EAF7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EC2D09-F929-77D1-0690-DF2C1F3A91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DFB9-AA7A-49D9-A0F0-E9BB98C8631D}" type="datetimeFigureOut">
              <a:rPr lang="en-ID" smtClean="0"/>
              <a:t>30/09/2025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1D3284-B5E1-ACDF-2EAE-FCBBD7528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BCFCFD-D694-455C-3903-2F553A4073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42A7E-72CE-474E-9271-CCFF340BFC0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20307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AAFBB57-47D6-E7EB-0010-81B0F0C65C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38DA00-157A-6D2F-32E9-49B157629F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9B81C1-D2BC-5F7B-A5B8-760DBBE37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DFB9-AA7A-49D9-A0F0-E9BB98C8631D}" type="datetimeFigureOut">
              <a:rPr lang="en-ID" smtClean="0"/>
              <a:t>30/09/2025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0EF0E0-6F04-B5C7-E99A-FCED226D70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AD4D89-93B9-ED14-1E04-C260A90131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42A7E-72CE-474E-9271-CCFF340BFC0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404056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44D520-D482-9A70-605D-D650238537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98E58F-23EE-522A-1F4F-1B8A45CF71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3F7622-F0FF-232F-5D15-FF29B46516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DFB9-AA7A-49D9-A0F0-E9BB98C8631D}" type="datetimeFigureOut">
              <a:rPr lang="en-ID" smtClean="0"/>
              <a:t>30/09/2025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851A6A-7E8F-67AB-BD25-1463F5E9DE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B77873-46AD-E503-C4B9-7B2F18F1F7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42A7E-72CE-474E-9271-CCFF340BFC0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8887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4CCDCB-091B-9C80-4BE0-CBB0723A8C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5842C1-BC42-A764-70A4-7EAD7822B4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47296B-CCCB-3EFD-D161-BA9050353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DFB9-AA7A-49D9-A0F0-E9BB98C8631D}" type="datetimeFigureOut">
              <a:rPr lang="en-ID" smtClean="0"/>
              <a:t>30/09/2025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A40EED-F683-518B-53EB-BD416A4E0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C097E3-AC09-F856-8DD2-B91F1C156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42A7E-72CE-474E-9271-CCFF340BFC0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84491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C63007-AF20-7FC8-78F7-424792A4A5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5B565D-EE77-02B1-E234-A2BCDC9543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369616-7AEB-47F4-D29F-B04F86043C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EA5C3C-C696-FBCC-B472-588FF4531E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DFB9-AA7A-49D9-A0F0-E9BB98C8631D}" type="datetimeFigureOut">
              <a:rPr lang="en-ID" smtClean="0"/>
              <a:t>30/09/2025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E74504-DCB4-25BB-2E8D-89E89F90F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ECF636-C9FA-6DB1-D7F8-0FC65F9AD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42A7E-72CE-474E-9271-CCFF340BFC0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729925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B12E52-FD4A-B770-2C46-075EDC93A7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EEC72D-35DF-C641-21BE-A7313C57B8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42D995-5A96-60B6-ECA5-DF6873D2E8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F3E2B02-F136-80FF-8CD1-D6C646D5EE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35F2AF0-11AB-5D89-8FA9-7946B967C9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4F5CFD0-EB44-5D11-B0F7-3620D3EAF5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DFB9-AA7A-49D9-A0F0-E9BB98C8631D}" type="datetimeFigureOut">
              <a:rPr lang="en-ID" smtClean="0"/>
              <a:t>30/09/2025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B9DFA5-178B-769B-8B29-5998F6EE3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10949EE-C59A-A09B-01ED-56ECB42E6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42A7E-72CE-474E-9271-CCFF340BFC0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508814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59F42-DD98-4BB6-09FC-48DDC83D3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8A5E7FE-C217-6C3F-7C22-7046316F6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DFB9-AA7A-49D9-A0F0-E9BB98C8631D}" type="datetimeFigureOut">
              <a:rPr lang="en-ID" smtClean="0"/>
              <a:t>30/09/2025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A51306-74D5-F391-63E6-E662C844B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1F7B3B7-647F-E999-C606-6FBB4210E6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42A7E-72CE-474E-9271-CCFF340BFC0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536714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2B6B20F-A589-93EE-7BBB-B10278B1BE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DFB9-AA7A-49D9-A0F0-E9BB98C8631D}" type="datetimeFigureOut">
              <a:rPr lang="en-ID" smtClean="0"/>
              <a:t>30/09/2025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875E6F2-CDC6-0B49-41D9-025D1FB86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736F66-F763-3AEF-611D-DC4422D75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42A7E-72CE-474E-9271-CCFF340BFC0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71534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F1B2DD-6AAB-087B-896A-3054CBE2E0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05A411-6E8E-DF8B-6C4F-DAB4C25B2D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9103FE-E3D7-5EDA-6D10-D148BCF9DE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890D47-202C-60B9-7B97-4165E5C46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DFB9-AA7A-49D9-A0F0-E9BB98C8631D}" type="datetimeFigureOut">
              <a:rPr lang="en-ID" smtClean="0"/>
              <a:t>30/09/2025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A7ADBB-B4FD-C7C4-D031-59658003BB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BDE0EF-0A87-4BA8-5E78-A18048A83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42A7E-72CE-474E-9271-CCFF340BFC0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74332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F675E7-D126-019B-0C1A-F2B9FE3F34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AECEB86-5214-7C48-C7F8-3105065BF9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A66A72-A2EC-BD37-CBBC-9717B34582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B5C98D-2E2B-5EA4-6E66-4D30FD121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DFB9-AA7A-49D9-A0F0-E9BB98C8631D}" type="datetimeFigureOut">
              <a:rPr lang="en-ID" smtClean="0"/>
              <a:t>30/09/2025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E7FADD-393B-AABE-4257-6FAF27015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5CECBE-633D-83B4-BDC1-37A32BAB42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42A7E-72CE-474E-9271-CCFF340BFC0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28636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358CD23-7DA0-1DD8-698F-B73E931B3D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BC6DB0-3B19-C36B-3036-954A8184FA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9FAE5D-3544-0FEF-F9D2-8D3A549940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A2DFB9-AA7A-49D9-A0F0-E9BB98C8631D}" type="datetimeFigureOut">
              <a:rPr lang="en-ID" smtClean="0"/>
              <a:t>30/09/2025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812FB7-EB76-2D93-89C4-20056A738E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54F6C1-48D0-A14D-1465-E544FB475A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E42A7E-72CE-474E-9271-CCFF340BFC0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264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xhere.com/id/photo/1442697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inisiboro.blogspot.com/2016/05/ibd-manusia-dan-keadilan.html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reativecommons.org/licenses/by-nc-nd/3.0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52FFAD-E2E6-B11E-15D0-1FEC02DAF9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24543"/>
            <a:ext cx="9144000" cy="1295400"/>
          </a:xfrm>
        </p:spPr>
        <p:txBody>
          <a:bodyPr/>
          <a:lstStyle/>
          <a:p>
            <a:r>
              <a:rPr lang="en-US" dirty="0"/>
              <a:t>PRINSIP-PRINSIP  DASAR PR</a:t>
            </a: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87297B-5677-B112-0554-9287D0A2DA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6799" y="1719943"/>
            <a:ext cx="10251027" cy="5334000"/>
          </a:xfrm>
        </p:spPr>
        <p:txBody>
          <a:bodyPr/>
          <a:lstStyle/>
          <a:p>
            <a:r>
              <a:rPr lang="en-US" dirty="0"/>
              <a:t>RABU 01 SEPTEMBER 2025</a:t>
            </a:r>
            <a:endParaRPr lang="en-ID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5F4652E-790E-94DE-FF1C-9B52C4729E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74172" y="3178628"/>
            <a:ext cx="10443655" cy="3679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33790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766D45-D11B-C7B1-CBA4-871D24FB6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73818"/>
          </a:xfrm>
        </p:spPr>
        <p:txBody>
          <a:bodyPr>
            <a:normAutofit fontScale="90000"/>
          </a:bodyPr>
          <a:lstStyle/>
          <a:p>
            <a:pPr algn="ctr"/>
            <a:r>
              <a:rPr lang="en-ID" sz="4000" dirty="0"/>
              <a:t>PRINSIP PUBLIC RELATIONS YANG UMUM DIPEGANG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AEDDCB-6A7D-1BD0-1BA9-BBC39FE3CE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771" y="1338944"/>
            <a:ext cx="11179629" cy="5377542"/>
          </a:xfrm>
        </p:spPr>
        <p:txBody>
          <a:bodyPr numCol="1">
            <a:noAutofit/>
          </a:bodyPr>
          <a:lstStyle/>
          <a:p>
            <a:pPr lvl="0"/>
            <a:r>
              <a:rPr lang="en-ID" sz="1800" b="1" dirty="0"/>
              <a:t>Truth (Kebenaran)</a:t>
            </a:r>
            <a:br>
              <a:rPr lang="en-ID" sz="1800" dirty="0"/>
            </a:br>
            <a:r>
              <a:rPr lang="en-ID" sz="1800" dirty="0"/>
              <a:t>Segala </a:t>
            </a:r>
            <a:r>
              <a:rPr lang="en-ID" sz="1800" dirty="0" err="1"/>
              <a:t>informasi</a:t>
            </a:r>
            <a:r>
              <a:rPr lang="en-ID" sz="1800" dirty="0"/>
              <a:t> yang </a:t>
            </a:r>
            <a:r>
              <a:rPr lang="en-ID" sz="1800" dirty="0" err="1"/>
              <a:t>disampaikan</a:t>
            </a:r>
            <a:r>
              <a:rPr lang="en-ID" sz="1800" dirty="0"/>
              <a:t> </a:t>
            </a:r>
            <a:r>
              <a:rPr lang="en-ID" sz="1800" dirty="0" err="1"/>
              <a:t>harus</a:t>
            </a:r>
            <a:r>
              <a:rPr lang="en-ID" sz="1800" dirty="0"/>
              <a:t> </a:t>
            </a:r>
            <a:r>
              <a:rPr lang="en-ID" sz="1800" dirty="0" err="1"/>
              <a:t>jujur</a:t>
            </a:r>
            <a:r>
              <a:rPr lang="en-ID" sz="1800" dirty="0"/>
              <a:t>, </a:t>
            </a:r>
            <a:r>
              <a:rPr lang="en-ID" sz="1800" dirty="0" err="1"/>
              <a:t>benar</a:t>
            </a:r>
            <a:r>
              <a:rPr lang="en-ID" sz="1800" dirty="0"/>
              <a:t>, dan </a:t>
            </a:r>
            <a:r>
              <a:rPr lang="en-ID" sz="1800" dirty="0" err="1"/>
              <a:t>dapat</a:t>
            </a:r>
            <a:r>
              <a:rPr lang="en-ID" sz="1800" dirty="0"/>
              <a:t> </a:t>
            </a:r>
            <a:r>
              <a:rPr lang="en-ID" sz="1800" dirty="0" err="1"/>
              <a:t>dipertanggungjawabkan</a:t>
            </a:r>
            <a:r>
              <a:rPr lang="en-ID" sz="1800" dirty="0"/>
              <a:t>.</a:t>
            </a:r>
          </a:p>
          <a:p>
            <a:pPr lvl="0"/>
            <a:r>
              <a:rPr lang="en-ID" sz="1800" b="1" dirty="0"/>
              <a:t>Openness (</a:t>
            </a:r>
            <a:r>
              <a:rPr lang="en-ID" sz="1800" b="1" dirty="0" err="1"/>
              <a:t>Keterbukaan</a:t>
            </a:r>
            <a:r>
              <a:rPr lang="en-ID" sz="1800" b="1" dirty="0"/>
              <a:t>)</a:t>
            </a:r>
            <a:br>
              <a:rPr lang="en-ID" sz="1800" dirty="0"/>
            </a:br>
            <a:r>
              <a:rPr lang="en-ID" sz="1800" dirty="0"/>
              <a:t>PR </a:t>
            </a:r>
            <a:r>
              <a:rPr lang="en-ID" sz="1800" dirty="0" err="1"/>
              <a:t>harus</a:t>
            </a:r>
            <a:r>
              <a:rPr lang="en-ID" sz="1800" dirty="0"/>
              <a:t> </a:t>
            </a:r>
            <a:r>
              <a:rPr lang="en-ID" sz="1800" dirty="0" err="1"/>
              <a:t>terbuka</a:t>
            </a:r>
            <a:r>
              <a:rPr lang="en-ID" sz="1800" dirty="0"/>
              <a:t> </a:t>
            </a:r>
            <a:r>
              <a:rPr lang="en-ID" sz="1800" dirty="0" err="1"/>
              <a:t>terhadap</a:t>
            </a:r>
            <a:r>
              <a:rPr lang="en-ID" sz="1800" dirty="0"/>
              <a:t> </a:t>
            </a:r>
            <a:r>
              <a:rPr lang="en-ID" sz="1800" dirty="0" err="1"/>
              <a:t>publik</a:t>
            </a:r>
            <a:r>
              <a:rPr lang="en-ID" sz="1800" dirty="0"/>
              <a:t>, </a:t>
            </a:r>
            <a:r>
              <a:rPr lang="en-ID" sz="1800" dirty="0" err="1"/>
              <a:t>tidak</a:t>
            </a:r>
            <a:r>
              <a:rPr lang="en-ID" sz="1800" dirty="0"/>
              <a:t> </a:t>
            </a:r>
            <a:r>
              <a:rPr lang="en-ID" sz="1800" dirty="0" err="1"/>
              <a:t>menutupi</a:t>
            </a:r>
            <a:r>
              <a:rPr lang="en-ID" sz="1800" dirty="0"/>
              <a:t> </a:t>
            </a:r>
            <a:r>
              <a:rPr lang="en-ID" sz="1800" dirty="0" err="1"/>
              <a:t>informasi</a:t>
            </a:r>
            <a:r>
              <a:rPr lang="en-ID" sz="1800" dirty="0"/>
              <a:t> </a:t>
            </a:r>
            <a:r>
              <a:rPr lang="en-ID" sz="1800" dirty="0" err="1"/>
              <a:t>penting</a:t>
            </a:r>
            <a:r>
              <a:rPr lang="en-ID" sz="1800" dirty="0"/>
              <a:t> yang </a:t>
            </a:r>
            <a:r>
              <a:rPr lang="en-ID" sz="1800" dirty="0" err="1"/>
              <a:t>berkaitan</a:t>
            </a:r>
            <a:r>
              <a:rPr lang="en-ID" sz="1800" dirty="0"/>
              <a:t> </a:t>
            </a:r>
            <a:r>
              <a:rPr lang="en-ID" sz="1800" dirty="0" err="1"/>
              <a:t>dengan</a:t>
            </a:r>
            <a:r>
              <a:rPr lang="en-ID" sz="1800" dirty="0"/>
              <a:t> </a:t>
            </a:r>
            <a:r>
              <a:rPr lang="en-ID" sz="1800" dirty="0" err="1"/>
              <a:t>kepentingan</a:t>
            </a:r>
            <a:r>
              <a:rPr lang="en-ID" sz="1800" dirty="0"/>
              <a:t> </a:t>
            </a:r>
            <a:r>
              <a:rPr lang="en-ID" sz="1800" dirty="0" err="1"/>
              <a:t>publik</a:t>
            </a:r>
            <a:r>
              <a:rPr lang="en-ID" sz="1800" dirty="0"/>
              <a:t>.</a:t>
            </a:r>
          </a:p>
          <a:p>
            <a:pPr lvl="0"/>
            <a:r>
              <a:rPr lang="en-ID" sz="1800" b="1" dirty="0"/>
              <a:t>Mutual Understanding (Saling </a:t>
            </a:r>
            <a:r>
              <a:rPr lang="en-ID" sz="1800" b="1" dirty="0" err="1"/>
              <a:t>Pengertian</a:t>
            </a:r>
            <a:r>
              <a:rPr lang="en-ID" sz="1800" b="1" dirty="0"/>
              <a:t>)</a:t>
            </a:r>
            <a:br>
              <a:rPr lang="en-ID" sz="1800" dirty="0"/>
            </a:br>
            <a:r>
              <a:rPr lang="en-ID" sz="1800" dirty="0"/>
              <a:t>PR </a:t>
            </a:r>
            <a:r>
              <a:rPr lang="en-ID" sz="1800" dirty="0" err="1"/>
              <a:t>bertujuan</a:t>
            </a:r>
            <a:r>
              <a:rPr lang="en-ID" sz="1800" dirty="0"/>
              <a:t> </a:t>
            </a:r>
            <a:r>
              <a:rPr lang="en-ID" sz="1800" dirty="0" err="1"/>
              <a:t>membangun</a:t>
            </a:r>
            <a:r>
              <a:rPr lang="en-ID" sz="1800" dirty="0"/>
              <a:t> </a:t>
            </a:r>
            <a:r>
              <a:rPr lang="en-ID" sz="1800" dirty="0" err="1"/>
              <a:t>pemahaman</a:t>
            </a:r>
            <a:r>
              <a:rPr lang="en-ID" sz="1800" dirty="0"/>
              <a:t> yang </a:t>
            </a:r>
            <a:r>
              <a:rPr lang="en-ID" sz="1800" dirty="0" err="1"/>
              <a:t>sama</a:t>
            </a:r>
            <a:r>
              <a:rPr lang="en-ID" sz="1800" dirty="0"/>
              <a:t> </a:t>
            </a:r>
            <a:r>
              <a:rPr lang="en-ID" sz="1800" dirty="0" err="1"/>
              <a:t>antara</a:t>
            </a:r>
            <a:r>
              <a:rPr lang="en-ID" sz="1800" dirty="0"/>
              <a:t> </a:t>
            </a:r>
            <a:r>
              <a:rPr lang="en-ID" sz="1800" dirty="0" err="1"/>
              <a:t>organisasi</a:t>
            </a:r>
            <a:r>
              <a:rPr lang="en-ID" sz="1800" dirty="0"/>
              <a:t> </a:t>
            </a:r>
            <a:r>
              <a:rPr lang="en-ID" sz="1800" dirty="0" err="1"/>
              <a:t>dengan</a:t>
            </a:r>
            <a:r>
              <a:rPr lang="en-ID" sz="1800" dirty="0"/>
              <a:t> </a:t>
            </a:r>
            <a:r>
              <a:rPr lang="en-ID" sz="1800" dirty="0" err="1"/>
              <a:t>publiknya</a:t>
            </a:r>
            <a:r>
              <a:rPr lang="en-ID" sz="1800" dirty="0"/>
              <a:t>.</a:t>
            </a:r>
          </a:p>
          <a:p>
            <a:pPr lvl="0"/>
            <a:r>
              <a:rPr lang="en-ID" sz="1800" b="1" dirty="0"/>
              <a:t>Mutual Benefit (Saling </a:t>
            </a:r>
            <a:r>
              <a:rPr lang="en-ID" sz="1800" b="1" dirty="0" err="1"/>
              <a:t>Menguntungkan</a:t>
            </a:r>
            <a:r>
              <a:rPr lang="en-ID" sz="1800" b="1" dirty="0"/>
              <a:t>)</a:t>
            </a:r>
            <a:br>
              <a:rPr lang="en-ID" sz="1800" dirty="0"/>
            </a:br>
            <a:r>
              <a:rPr lang="en-ID" sz="1800" dirty="0" err="1"/>
              <a:t>Hubungan</a:t>
            </a:r>
            <a:r>
              <a:rPr lang="en-ID" sz="1800" dirty="0"/>
              <a:t> yang </a:t>
            </a:r>
            <a:r>
              <a:rPr lang="en-ID" sz="1800" dirty="0" err="1"/>
              <a:t>dibangun</a:t>
            </a:r>
            <a:r>
              <a:rPr lang="en-ID" sz="1800" dirty="0"/>
              <a:t> </a:t>
            </a:r>
            <a:r>
              <a:rPr lang="en-ID" sz="1800" dirty="0" err="1"/>
              <a:t>bukan</a:t>
            </a:r>
            <a:r>
              <a:rPr lang="en-ID" sz="1800" dirty="0"/>
              <a:t> </a:t>
            </a:r>
            <a:r>
              <a:rPr lang="en-ID" sz="1800" dirty="0" err="1"/>
              <a:t>hanya</a:t>
            </a:r>
            <a:r>
              <a:rPr lang="en-ID" sz="1800" dirty="0"/>
              <a:t> </a:t>
            </a:r>
            <a:r>
              <a:rPr lang="en-ID" sz="1800" dirty="0" err="1"/>
              <a:t>untuk</a:t>
            </a:r>
            <a:r>
              <a:rPr lang="en-ID" sz="1800" dirty="0"/>
              <a:t> </a:t>
            </a:r>
            <a:r>
              <a:rPr lang="en-ID" sz="1800" dirty="0" err="1"/>
              <a:t>keuntungan</a:t>
            </a:r>
            <a:r>
              <a:rPr lang="en-ID" sz="1800" dirty="0"/>
              <a:t> </a:t>
            </a:r>
            <a:r>
              <a:rPr lang="en-ID" sz="1800" dirty="0" err="1"/>
              <a:t>organisasi</a:t>
            </a:r>
            <a:r>
              <a:rPr lang="en-ID" sz="1800" dirty="0"/>
              <a:t>, </a:t>
            </a:r>
            <a:r>
              <a:rPr lang="en-ID" sz="1800" dirty="0" err="1"/>
              <a:t>tetapi</a:t>
            </a:r>
            <a:r>
              <a:rPr lang="en-ID" sz="1800" dirty="0"/>
              <a:t> juga </a:t>
            </a:r>
            <a:r>
              <a:rPr lang="en-ID" sz="1800" dirty="0" err="1"/>
              <a:t>harus</a:t>
            </a:r>
            <a:r>
              <a:rPr lang="en-ID" sz="1800" dirty="0"/>
              <a:t> </a:t>
            </a:r>
            <a:r>
              <a:rPr lang="en-ID" sz="1800" dirty="0" err="1"/>
              <a:t>memberi</a:t>
            </a:r>
            <a:r>
              <a:rPr lang="en-ID" sz="1800" dirty="0"/>
              <a:t> </a:t>
            </a:r>
            <a:r>
              <a:rPr lang="en-ID" sz="1800" dirty="0" err="1"/>
              <a:t>manfaat</a:t>
            </a:r>
            <a:r>
              <a:rPr lang="en-ID" sz="1800" dirty="0"/>
              <a:t> </a:t>
            </a:r>
            <a:r>
              <a:rPr lang="en-ID" sz="1800" dirty="0" err="1"/>
              <a:t>bagi</a:t>
            </a:r>
            <a:r>
              <a:rPr lang="en-ID" sz="1800" dirty="0"/>
              <a:t> </a:t>
            </a:r>
            <a:r>
              <a:rPr lang="en-ID" sz="1800" dirty="0" err="1"/>
              <a:t>publik</a:t>
            </a:r>
            <a:r>
              <a:rPr lang="en-ID" sz="1800" dirty="0"/>
              <a:t>.</a:t>
            </a:r>
          </a:p>
          <a:p>
            <a:pPr lvl="0"/>
            <a:r>
              <a:rPr lang="en-ID" sz="1800" b="1" dirty="0"/>
              <a:t>Two-Way Communication (</a:t>
            </a:r>
            <a:r>
              <a:rPr lang="en-ID" sz="1800" b="1" dirty="0" err="1"/>
              <a:t>Komunikasi</a:t>
            </a:r>
            <a:r>
              <a:rPr lang="en-ID" sz="1800" b="1" dirty="0"/>
              <a:t> Dua Arah)</a:t>
            </a:r>
            <a:br>
              <a:rPr lang="en-ID" sz="1800" dirty="0"/>
            </a:br>
            <a:r>
              <a:rPr lang="en-ID" sz="1800" dirty="0"/>
              <a:t>PR </a:t>
            </a:r>
            <a:r>
              <a:rPr lang="en-ID" sz="1800" dirty="0" err="1"/>
              <a:t>tidak</a:t>
            </a:r>
            <a:r>
              <a:rPr lang="en-ID" sz="1800" dirty="0"/>
              <a:t> </a:t>
            </a:r>
            <a:r>
              <a:rPr lang="en-ID" sz="1800" dirty="0" err="1"/>
              <a:t>hanya</a:t>
            </a:r>
            <a:r>
              <a:rPr lang="en-ID" sz="1800" dirty="0"/>
              <a:t> </a:t>
            </a:r>
            <a:r>
              <a:rPr lang="en-ID" sz="1800" dirty="0" err="1"/>
              <a:t>menyampaikan</a:t>
            </a:r>
            <a:r>
              <a:rPr lang="en-ID" sz="1800" dirty="0"/>
              <a:t> </a:t>
            </a:r>
            <a:r>
              <a:rPr lang="en-ID" sz="1800" dirty="0" err="1"/>
              <a:t>pesan</a:t>
            </a:r>
            <a:r>
              <a:rPr lang="en-ID" sz="1800" dirty="0"/>
              <a:t>, </a:t>
            </a:r>
            <a:r>
              <a:rPr lang="en-ID" sz="1800" dirty="0" err="1"/>
              <a:t>tetapi</a:t>
            </a:r>
            <a:r>
              <a:rPr lang="en-ID" sz="1800" dirty="0"/>
              <a:t> juga </a:t>
            </a:r>
            <a:r>
              <a:rPr lang="en-ID" sz="1800" dirty="0" err="1"/>
              <a:t>mendengar</a:t>
            </a:r>
            <a:r>
              <a:rPr lang="en-ID" sz="1800" dirty="0"/>
              <a:t> </a:t>
            </a:r>
            <a:r>
              <a:rPr lang="en-ID" sz="1800" dirty="0" err="1"/>
              <a:t>aspirasi</a:t>
            </a:r>
            <a:r>
              <a:rPr lang="en-ID" sz="1800" dirty="0"/>
              <a:t>, </a:t>
            </a:r>
            <a:r>
              <a:rPr lang="en-ID" sz="1800" dirty="0" err="1"/>
              <a:t>kritik</a:t>
            </a:r>
            <a:r>
              <a:rPr lang="en-ID" sz="1800" dirty="0"/>
              <a:t>, dan saran </a:t>
            </a:r>
            <a:r>
              <a:rPr lang="en-ID" sz="1800" dirty="0" err="1"/>
              <a:t>dari</a:t>
            </a:r>
            <a:r>
              <a:rPr lang="en-ID" sz="1800" dirty="0"/>
              <a:t> </a:t>
            </a:r>
            <a:r>
              <a:rPr lang="en-ID" sz="1800" dirty="0" err="1"/>
              <a:t>publik</a:t>
            </a:r>
            <a:r>
              <a:rPr lang="en-ID" sz="1800" dirty="0"/>
              <a:t>.</a:t>
            </a:r>
          </a:p>
          <a:p>
            <a:pPr lvl="0"/>
            <a:r>
              <a:rPr lang="en-ID" sz="1800" b="1" dirty="0"/>
              <a:t>Public Interest (</a:t>
            </a:r>
            <a:r>
              <a:rPr lang="en-ID" sz="1800" b="1" dirty="0" err="1"/>
              <a:t>Kepentingan</a:t>
            </a:r>
            <a:r>
              <a:rPr lang="en-ID" sz="1800" b="1" dirty="0"/>
              <a:t> Publik)</a:t>
            </a:r>
            <a:br>
              <a:rPr lang="en-ID" sz="1800" dirty="0"/>
            </a:br>
            <a:r>
              <a:rPr lang="en-ID" sz="1800" dirty="0" err="1"/>
              <a:t>Setiap</a:t>
            </a:r>
            <a:r>
              <a:rPr lang="en-ID" sz="1800" dirty="0"/>
              <a:t> </a:t>
            </a:r>
            <a:r>
              <a:rPr lang="en-ID" sz="1800" dirty="0" err="1"/>
              <a:t>kegiatan</a:t>
            </a:r>
            <a:r>
              <a:rPr lang="en-ID" sz="1800" dirty="0"/>
              <a:t> PR </a:t>
            </a:r>
            <a:r>
              <a:rPr lang="en-ID" sz="1800" dirty="0" err="1"/>
              <a:t>harus</a:t>
            </a:r>
            <a:r>
              <a:rPr lang="en-ID" sz="1800" dirty="0"/>
              <a:t> </a:t>
            </a:r>
            <a:r>
              <a:rPr lang="en-ID" sz="1800" dirty="0" err="1"/>
              <a:t>mempertimbangkan</a:t>
            </a:r>
            <a:r>
              <a:rPr lang="en-ID" sz="1800" dirty="0"/>
              <a:t> </a:t>
            </a:r>
            <a:r>
              <a:rPr lang="en-ID" sz="1800" dirty="0" err="1"/>
              <a:t>kepentingan</a:t>
            </a:r>
            <a:r>
              <a:rPr lang="en-ID" sz="1800" dirty="0"/>
              <a:t> </a:t>
            </a:r>
            <a:r>
              <a:rPr lang="en-ID" sz="1800" dirty="0" err="1"/>
              <a:t>masyarakat</a:t>
            </a:r>
            <a:r>
              <a:rPr lang="en-ID" sz="1800" dirty="0"/>
              <a:t> </a:t>
            </a:r>
            <a:r>
              <a:rPr lang="en-ID" sz="1800" dirty="0" err="1"/>
              <a:t>luas</a:t>
            </a:r>
            <a:r>
              <a:rPr lang="en-ID" sz="1800" dirty="0"/>
              <a:t>, </a:t>
            </a:r>
            <a:r>
              <a:rPr lang="en-ID" sz="1800" dirty="0" err="1"/>
              <a:t>bukan</a:t>
            </a:r>
            <a:r>
              <a:rPr lang="en-ID" sz="1800" dirty="0"/>
              <a:t> </a:t>
            </a:r>
            <a:r>
              <a:rPr lang="en-ID" sz="1800" dirty="0" err="1"/>
              <a:t>hanya</a:t>
            </a:r>
            <a:r>
              <a:rPr lang="en-ID" sz="1800" dirty="0"/>
              <a:t> </a:t>
            </a:r>
            <a:r>
              <a:rPr lang="en-ID" sz="1800" dirty="0" err="1"/>
              <a:t>kepentingan</a:t>
            </a:r>
            <a:r>
              <a:rPr lang="en-ID" sz="1800" dirty="0"/>
              <a:t> internal </a:t>
            </a:r>
            <a:r>
              <a:rPr lang="en-ID" sz="1800" dirty="0" err="1"/>
              <a:t>organisasi</a:t>
            </a:r>
            <a:r>
              <a:rPr lang="en-ID" sz="1800" dirty="0"/>
              <a:t>.</a:t>
            </a:r>
          </a:p>
          <a:p>
            <a:pPr lvl="0"/>
            <a:r>
              <a:rPr lang="en-ID" sz="1800" b="1" dirty="0"/>
              <a:t>Credibility (</a:t>
            </a:r>
            <a:r>
              <a:rPr lang="en-ID" sz="1800" b="1" dirty="0" err="1"/>
              <a:t>Kredibilitas</a:t>
            </a:r>
            <a:r>
              <a:rPr lang="en-ID" sz="1800" b="1" dirty="0"/>
              <a:t>)</a:t>
            </a:r>
            <a:br>
              <a:rPr lang="en-ID" sz="1800" dirty="0"/>
            </a:br>
            <a:r>
              <a:rPr lang="en-ID" sz="1800" dirty="0"/>
              <a:t>PR </a:t>
            </a:r>
            <a:r>
              <a:rPr lang="en-ID" sz="1800" dirty="0" err="1"/>
              <a:t>harus</a:t>
            </a:r>
            <a:r>
              <a:rPr lang="en-ID" sz="1800" dirty="0"/>
              <a:t> </a:t>
            </a:r>
            <a:r>
              <a:rPr lang="en-ID" sz="1800" dirty="0" err="1"/>
              <a:t>membangun</a:t>
            </a:r>
            <a:r>
              <a:rPr lang="en-ID" sz="1800" dirty="0"/>
              <a:t> dan </a:t>
            </a:r>
            <a:r>
              <a:rPr lang="en-ID" sz="1800" dirty="0" err="1"/>
              <a:t>menjaga</a:t>
            </a:r>
            <a:r>
              <a:rPr lang="en-ID" sz="1800" dirty="0"/>
              <a:t> </a:t>
            </a:r>
            <a:r>
              <a:rPr lang="en-ID" sz="1800" dirty="0" err="1"/>
              <a:t>kepercayaan</a:t>
            </a:r>
            <a:r>
              <a:rPr lang="en-ID" sz="1800" dirty="0"/>
              <a:t> </a:t>
            </a:r>
            <a:r>
              <a:rPr lang="en-ID" sz="1800" dirty="0" err="1"/>
              <a:t>publik</a:t>
            </a:r>
            <a:r>
              <a:rPr lang="en-ID" sz="1800" dirty="0"/>
              <a:t> </a:t>
            </a:r>
            <a:r>
              <a:rPr lang="en-ID" sz="1800" dirty="0" err="1"/>
              <a:t>terhadap</a:t>
            </a:r>
            <a:r>
              <a:rPr lang="en-ID" sz="1800" dirty="0"/>
              <a:t> </a:t>
            </a:r>
            <a:r>
              <a:rPr lang="en-ID" sz="1800" dirty="0" err="1"/>
              <a:t>organisasi</a:t>
            </a:r>
            <a:r>
              <a:rPr lang="en-ID" sz="1800" dirty="0"/>
              <a:t>.</a:t>
            </a:r>
          </a:p>
          <a:p>
            <a:pPr marL="0" indent="0">
              <a:buNone/>
            </a:pPr>
            <a:endParaRPr lang="en-ID" sz="1600" dirty="0"/>
          </a:p>
        </p:txBody>
      </p:sp>
    </p:spTree>
    <p:extLst>
      <p:ext uri="{BB962C8B-B14F-4D97-AF65-F5344CB8AC3E}">
        <p14:creationId xmlns:p14="http://schemas.microsoft.com/office/powerpoint/2010/main" val="20007913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64695A-6AEF-E3C4-FB24-F3B92D33E8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D" b="1" dirty="0"/>
              <a:t>TRUTH (KEBENARAN)</a:t>
            </a:r>
            <a:br>
              <a:rPr lang="en-ID" dirty="0"/>
            </a:b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6C94BF-28C0-901F-1217-34E93BE715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D" b="1" dirty="0" err="1"/>
              <a:t>Siaran</a:t>
            </a:r>
            <a:r>
              <a:rPr lang="en-ID" b="1" dirty="0"/>
              <a:t> Pers (Press Release):</a:t>
            </a:r>
            <a:br>
              <a:rPr lang="en-ID" dirty="0"/>
            </a:br>
            <a:r>
              <a:rPr lang="en-ID" dirty="0"/>
              <a:t>Jika </a:t>
            </a:r>
            <a:r>
              <a:rPr lang="en-ID" dirty="0" err="1"/>
              <a:t>perusahaan</a:t>
            </a:r>
            <a:r>
              <a:rPr lang="en-ID" dirty="0"/>
              <a:t> </a:t>
            </a:r>
            <a:r>
              <a:rPr lang="en-ID" dirty="0" err="1"/>
              <a:t>mengeluarkan</a:t>
            </a:r>
            <a:r>
              <a:rPr lang="en-ID" dirty="0"/>
              <a:t> </a:t>
            </a:r>
            <a:r>
              <a:rPr lang="en-ID" dirty="0" err="1"/>
              <a:t>laporan</a:t>
            </a:r>
            <a:r>
              <a:rPr lang="en-ID" dirty="0"/>
              <a:t> </a:t>
            </a:r>
            <a:r>
              <a:rPr lang="en-ID" dirty="0" err="1"/>
              <a:t>keuangan</a:t>
            </a:r>
            <a:r>
              <a:rPr lang="en-ID" dirty="0"/>
              <a:t>, PR </a:t>
            </a:r>
            <a:r>
              <a:rPr lang="en-ID" dirty="0" err="1"/>
              <a:t>wajib</a:t>
            </a:r>
            <a:r>
              <a:rPr lang="en-ID" dirty="0"/>
              <a:t> </a:t>
            </a:r>
            <a:r>
              <a:rPr lang="en-ID" dirty="0" err="1"/>
              <a:t>menuliskannya</a:t>
            </a:r>
            <a:r>
              <a:rPr lang="en-ID" dirty="0"/>
              <a:t> </a:t>
            </a:r>
            <a:r>
              <a:rPr lang="en-ID" dirty="0" err="1"/>
              <a:t>berdasarkan</a:t>
            </a:r>
            <a:r>
              <a:rPr lang="en-ID" dirty="0"/>
              <a:t> data </a:t>
            </a:r>
            <a:r>
              <a:rPr lang="en-ID" dirty="0" err="1"/>
              <a:t>nyata</a:t>
            </a:r>
            <a:r>
              <a:rPr lang="en-ID" dirty="0"/>
              <a:t>, </a:t>
            </a:r>
            <a:r>
              <a:rPr lang="en-ID" dirty="0" err="1"/>
              <a:t>bukan</a:t>
            </a:r>
            <a:r>
              <a:rPr lang="en-ID" dirty="0"/>
              <a:t> </a:t>
            </a:r>
            <a:r>
              <a:rPr lang="en-ID" dirty="0" err="1"/>
              <a:t>angka</a:t>
            </a:r>
            <a:r>
              <a:rPr lang="en-ID" dirty="0"/>
              <a:t> yang </a:t>
            </a:r>
            <a:r>
              <a:rPr lang="en-ID" dirty="0" err="1"/>
              <a:t>dilebih-lebihkan</a:t>
            </a:r>
            <a:r>
              <a:rPr lang="en-ID" dirty="0"/>
              <a:t>.</a:t>
            </a:r>
          </a:p>
          <a:p>
            <a:r>
              <a:rPr lang="en-ID" b="1" dirty="0" err="1"/>
              <a:t>Krisis</a:t>
            </a:r>
            <a:r>
              <a:rPr lang="en-ID" b="1" dirty="0"/>
              <a:t> </a:t>
            </a:r>
            <a:r>
              <a:rPr lang="en-ID" b="1" dirty="0" err="1"/>
              <a:t>Manajemen</a:t>
            </a:r>
            <a:r>
              <a:rPr lang="en-ID" b="1" dirty="0"/>
              <a:t>:</a:t>
            </a:r>
            <a:br>
              <a:rPr lang="en-ID" dirty="0"/>
            </a:br>
            <a:r>
              <a:rPr lang="en-ID" dirty="0" err="1"/>
              <a:t>Misalnya</a:t>
            </a:r>
            <a:r>
              <a:rPr lang="en-ID" dirty="0"/>
              <a:t> </a:t>
            </a:r>
            <a:r>
              <a:rPr lang="en-ID" dirty="0" err="1"/>
              <a:t>ada</a:t>
            </a:r>
            <a:r>
              <a:rPr lang="en-ID" dirty="0"/>
              <a:t> </a:t>
            </a:r>
            <a:r>
              <a:rPr lang="en-ID" dirty="0" err="1"/>
              <a:t>kasus</a:t>
            </a:r>
            <a:r>
              <a:rPr lang="en-ID" dirty="0"/>
              <a:t> </a:t>
            </a:r>
            <a:r>
              <a:rPr lang="en-ID" dirty="0" err="1"/>
              <a:t>produk</a:t>
            </a:r>
            <a:r>
              <a:rPr lang="en-ID" dirty="0"/>
              <a:t> </a:t>
            </a:r>
            <a:r>
              <a:rPr lang="en-ID" dirty="0" err="1"/>
              <a:t>rusak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tercemar</a:t>
            </a:r>
            <a:r>
              <a:rPr lang="en-ID" dirty="0"/>
              <a:t>, PR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boleh</a:t>
            </a:r>
            <a:r>
              <a:rPr lang="en-ID" dirty="0"/>
              <a:t> </a:t>
            </a:r>
            <a:r>
              <a:rPr lang="en-ID" dirty="0" err="1"/>
              <a:t>menutup-nutupi</a:t>
            </a:r>
            <a:r>
              <a:rPr lang="en-ID" dirty="0"/>
              <a:t>, </a:t>
            </a:r>
            <a:r>
              <a:rPr lang="en-ID" dirty="0" err="1"/>
              <a:t>tapi</a:t>
            </a:r>
            <a:r>
              <a:rPr lang="en-ID" dirty="0"/>
              <a:t>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menyampaikan</a:t>
            </a:r>
            <a:r>
              <a:rPr lang="en-ID" dirty="0"/>
              <a:t> </a:t>
            </a:r>
            <a:r>
              <a:rPr lang="en-ID" dirty="0" err="1"/>
              <a:t>fakta</a:t>
            </a:r>
            <a:r>
              <a:rPr lang="en-ID" dirty="0"/>
              <a:t> </a:t>
            </a:r>
            <a:r>
              <a:rPr lang="en-ID" dirty="0" err="1"/>
              <a:t>sebenarnya</a:t>
            </a:r>
            <a:r>
              <a:rPr lang="en-ID" dirty="0"/>
              <a:t> </a:t>
            </a:r>
            <a:r>
              <a:rPr lang="en-ID" dirty="0" err="1"/>
              <a:t>serta</a:t>
            </a:r>
            <a:r>
              <a:rPr lang="en-ID" dirty="0"/>
              <a:t> </a:t>
            </a:r>
            <a:r>
              <a:rPr lang="en-ID" dirty="0" err="1"/>
              <a:t>langkah</a:t>
            </a:r>
            <a:r>
              <a:rPr lang="en-ID" dirty="0"/>
              <a:t> </a:t>
            </a:r>
            <a:r>
              <a:rPr lang="en-ID" dirty="0" err="1"/>
              <a:t>perbaikan</a:t>
            </a:r>
            <a:r>
              <a:rPr lang="en-ID" dirty="0"/>
              <a:t> yang </a:t>
            </a:r>
            <a:r>
              <a:rPr lang="en-ID" dirty="0" err="1"/>
              <a:t>diambil</a:t>
            </a:r>
            <a:r>
              <a:rPr lang="en-ID" dirty="0"/>
              <a:t>.</a:t>
            </a:r>
          </a:p>
          <a:p>
            <a:r>
              <a:rPr lang="en-ID" b="1" dirty="0" err="1"/>
              <a:t>Hubungan</a:t>
            </a:r>
            <a:r>
              <a:rPr lang="en-ID" b="1" dirty="0"/>
              <a:t> </a:t>
            </a:r>
            <a:r>
              <a:rPr lang="en-ID" b="1" dirty="0" err="1"/>
              <a:t>dengan</a:t>
            </a:r>
            <a:r>
              <a:rPr lang="en-ID" b="1" dirty="0"/>
              <a:t> Media:</a:t>
            </a:r>
            <a:br>
              <a:rPr lang="en-ID" dirty="0"/>
            </a:br>
            <a:r>
              <a:rPr lang="en-ID" dirty="0"/>
              <a:t>PR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memberi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yang </a:t>
            </a:r>
            <a:r>
              <a:rPr lang="en-ID" dirty="0" err="1"/>
              <a:t>akurat</a:t>
            </a:r>
            <a:r>
              <a:rPr lang="en-ID" dirty="0"/>
              <a:t> </a:t>
            </a:r>
            <a:r>
              <a:rPr lang="en-ID" dirty="0" err="1"/>
              <a:t>kepada</a:t>
            </a:r>
            <a:r>
              <a:rPr lang="en-ID" dirty="0"/>
              <a:t> </a:t>
            </a:r>
            <a:r>
              <a:rPr lang="en-ID" dirty="0" err="1"/>
              <a:t>wartawan</a:t>
            </a:r>
            <a:r>
              <a:rPr lang="en-ID" dirty="0"/>
              <a:t>. Jika </a:t>
            </a:r>
            <a:r>
              <a:rPr lang="en-ID" dirty="0" err="1"/>
              <a:t>ada</a:t>
            </a:r>
            <a:r>
              <a:rPr lang="en-ID" dirty="0"/>
              <a:t> </a:t>
            </a:r>
            <a:r>
              <a:rPr lang="en-ID" dirty="0" err="1"/>
              <a:t>hal</a:t>
            </a:r>
            <a:r>
              <a:rPr lang="en-ID" dirty="0"/>
              <a:t> yang </a:t>
            </a:r>
            <a:r>
              <a:rPr lang="en-ID" dirty="0" err="1"/>
              <a:t>belum</a:t>
            </a:r>
            <a:r>
              <a:rPr lang="en-ID" dirty="0"/>
              <a:t> </a:t>
            </a:r>
            <a:r>
              <a:rPr lang="en-ID" dirty="0" err="1"/>
              <a:t>jelas</a:t>
            </a:r>
            <a:r>
              <a:rPr lang="en-ID" dirty="0"/>
              <a:t>,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baik</a:t>
            </a:r>
            <a:r>
              <a:rPr lang="en-ID" dirty="0"/>
              <a:t> </a:t>
            </a:r>
            <a:r>
              <a:rPr lang="en-ID" dirty="0" err="1"/>
              <a:t>mengatakan</a:t>
            </a:r>
            <a:r>
              <a:rPr lang="en-ID" dirty="0"/>
              <a:t> “</a:t>
            </a:r>
            <a:r>
              <a:rPr lang="en-ID" dirty="0" err="1"/>
              <a:t>sedang</a:t>
            </a:r>
            <a:r>
              <a:rPr lang="en-ID" dirty="0"/>
              <a:t> </a:t>
            </a:r>
            <a:r>
              <a:rPr lang="en-ID" dirty="0" err="1"/>
              <a:t>diteliti</a:t>
            </a:r>
            <a:r>
              <a:rPr lang="en-ID" dirty="0"/>
              <a:t>” </a:t>
            </a:r>
            <a:r>
              <a:rPr lang="en-ID" dirty="0" err="1"/>
              <a:t>daripada</a:t>
            </a:r>
            <a:r>
              <a:rPr lang="en-ID" dirty="0"/>
              <a:t> </a:t>
            </a:r>
            <a:r>
              <a:rPr lang="en-ID" dirty="0" err="1"/>
              <a:t>membuat</a:t>
            </a:r>
            <a:r>
              <a:rPr lang="en-ID" dirty="0"/>
              <a:t> </a:t>
            </a:r>
            <a:r>
              <a:rPr lang="en-ID" dirty="0" err="1"/>
              <a:t>pernyataan</a:t>
            </a:r>
            <a:r>
              <a:rPr lang="en-ID" dirty="0"/>
              <a:t> </a:t>
            </a:r>
            <a:r>
              <a:rPr lang="en-ID" dirty="0" err="1"/>
              <a:t>palsu</a:t>
            </a:r>
            <a:r>
              <a:rPr lang="en-ID" dirty="0"/>
              <a:t>.</a:t>
            </a:r>
            <a:r>
              <a:rPr lang="en-ID" b="1" dirty="0"/>
              <a:t> </a:t>
            </a:r>
            <a:r>
              <a:rPr lang="en-ID" b="1" dirty="0" err="1"/>
              <a:t>Hubungan</a:t>
            </a:r>
            <a:r>
              <a:rPr lang="en-ID" b="1" dirty="0"/>
              <a:t> </a:t>
            </a:r>
            <a:r>
              <a:rPr lang="en-ID" b="1" dirty="0" err="1"/>
              <a:t>dengan</a:t>
            </a:r>
            <a:r>
              <a:rPr lang="en-ID" b="1" dirty="0"/>
              <a:t> Media:</a:t>
            </a:r>
            <a:br>
              <a:rPr lang="en-ID" dirty="0"/>
            </a:br>
            <a:r>
              <a:rPr lang="en-ID" dirty="0"/>
              <a:t>PR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memberi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yang </a:t>
            </a:r>
            <a:r>
              <a:rPr lang="en-ID" dirty="0" err="1"/>
              <a:t>akurat</a:t>
            </a:r>
            <a:r>
              <a:rPr lang="en-ID" dirty="0"/>
              <a:t> </a:t>
            </a:r>
            <a:r>
              <a:rPr lang="en-ID" dirty="0" err="1"/>
              <a:t>kepada</a:t>
            </a:r>
            <a:r>
              <a:rPr lang="en-ID" dirty="0"/>
              <a:t> </a:t>
            </a:r>
            <a:r>
              <a:rPr lang="en-ID" dirty="0" err="1"/>
              <a:t>wartawan</a:t>
            </a:r>
            <a:r>
              <a:rPr lang="en-ID" dirty="0"/>
              <a:t>. Jika </a:t>
            </a:r>
            <a:r>
              <a:rPr lang="en-ID" dirty="0" err="1"/>
              <a:t>ada</a:t>
            </a:r>
            <a:r>
              <a:rPr lang="en-ID" dirty="0"/>
              <a:t> </a:t>
            </a:r>
            <a:r>
              <a:rPr lang="en-ID" dirty="0" err="1"/>
              <a:t>hal</a:t>
            </a:r>
            <a:r>
              <a:rPr lang="en-ID" dirty="0"/>
              <a:t> yang </a:t>
            </a:r>
            <a:r>
              <a:rPr lang="en-ID" dirty="0" err="1"/>
              <a:t>belum</a:t>
            </a:r>
            <a:r>
              <a:rPr lang="en-ID" dirty="0"/>
              <a:t> </a:t>
            </a:r>
            <a:r>
              <a:rPr lang="en-ID" dirty="0" err="1"/>
              <a:t>jelas</a:t>
            </a:r>
            <a:r>
              <a:rPr lang="en-ID" dirty="0"/>
              <a:t>,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baik</a:t>
            </a:r>
            <a:r>
              <a:rPr lang="en-ID" dirty="0"/>
              <a:t> </a:t>
            </a:r>
            <a:r>
              <a:rPr lang="en-ID" dirty="0" err="1"/>
              <a:t>mengatakan</a:t>
            </a:r>
            <a:r>
              <a:rPr lang="en-ID" dirty="0"/>
              <a:t> “</a:t>
            </a:r>
            <a:r>
              <a:rPr lang="en-ID" dirty="0" err="1"/>
              <a:t>sedang</a:t>
            </a:r>
            <a:r>
              <a:rPr lang="en-ID" dirty="0"/>
              <a:t> </a:t>
            </a:r>
            <a:r>
              <a:rPr lang="en-ID" dirty="0" err="1"/>
              <a:t>diteliti</a:t>
            </a:r>
            <a:r>
              <a:rPr lang="en-ID" dirty="0"/>
              <a:t>” </a:t>
            </a:r>
            <a:r>
              <a:rPr lang="en-ID" dirty="0" err="1"/>
              <a:t>daripada</a:t>
            </a:r>
            <a:r>
              <a:rPr lang="en-ID" dirty="0"/>
              <a:t> </a:t>
            </a:r>
            <a:r>
              <a:rPr lang="en-ID" dirty="0" err="1"/>
              <a:t>membuat</a:t>
            </a:r>
            <a:r>
              <a:rPr lang="en-ID" dirty="0"/>
              <a:t> </a:t>
            </a:r>
            <a:r>
              <a:rPr lang="en-ID" dirty="0" err="1"/>
              <a:t>pernyataan</a:t>
            </a:r>
            <a:r>
              <a:rPr lang="en-ID" dirty="0"/>
              <a:t> </a:t>
            </a:r>
            <a:r>
              <a:rPr lang="en-ID" dirty="0" err="1"/>
              <a:t>palsu</a:t>
            </a:r>
            <a:r>
              <a:rPr lang="en-ID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429148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9EE12A-46EA-583D-E800-0A6F95CA77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dirty="0"/>
              <a:t>TRUTH (KEBENARAN)</a:t>
            </a:r>
            <a:br>
              <a:rPr lang="en-ID" dirty="0"/>
            </a:b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8493A-9769-6008-0EE2-9B04754AB4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b="1" dirty="0" err="1"/>
              <a:t>Kegiatan</a:t>
            </a:r>
            <a:r>
              <a:rPr lang="en-ID" b="1" dirty="0"/>
              <a:t> </a:t>
            </a:r>
            <a:r>
              <a:rPr lang="en-ID" b="1" dirty="0" err="1"/>
              <a:t>Promosi</a:t>
            </a:r>
            <a:r>
              <a:rPr lang="en-ID" b="1" dirty="0"/>
              <a:t>:</a:t>
            </a:r>
            <a:br>
              <a:rPr lang="en-ID" dirty="0"/>
            </a:br>
            <a:r>
              <a:rPr lang="en-ID" dirty="0"/>
              <a:t>Saat </a:t>
            </a:r>
            <a:r>
              <a:rPr lang="en-ID" dirty="0" err="1"/>
              <a:t>mempromosikan</a:t>
            </a:r>
            <a:r>
              <a:rPr lang="en-ID" dirty="0"/>
              <a:t> </a:t>
            </a:r>
            <a:r>
              <a:rPr lang="en-ID" dirty="0" err="1"/>
              <a:t>produk</a:t>
            </a:r>
            <a:r>
              <a:rPr lang="en-ID" dirty="0"/>
              <a:t>, PR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boleh</a:t>
            </a:r>
            <a:r>
              <a:rPr lang="en-ID" dirty="0"/>
              <a:t> </a:t>
            </a:r>
            <a:r>
              <a:rPr lang="en-ID" dirty="0" err="1"/>
              <a:t>memberikan</a:t>
            </a:r>
            <a:r>
              <a:rPr lang="en-ID" dirty="0"/>
              <a:t> </a:t>
            </a:r>
            <a:r>
              <a:rPr lang="en-ID" dirty="0" err="1"/>
              <a:t>klaim</a:t>
            </a:r>
            <a:r>
              <a:rPr lang="en-ID" dirty="0"/>
              <a:t> </a:t>
            </a:r>
            <a:r>
              <a:rPr lang="en-ID" dirty="0" err="1"/>
              <a:t>palsu</a:t>
            </a:r>
            <a:r>
              <a:rPr lang="en-ID" dirty="0"/>
              <a:t>. </a:t>
            </a:r>
            <a:r>
              <a:rPr lang="en-ID" dirty="0" err="1"/>
              <a:t>Contoh</a:t>
            </a:r>
            <a:r>
              <a:rPr lang="en-ID" dirty="0"/>
              <a:t>: </a:t>
            </a:r>
            <a:r>
              <a:rPr lang="en-ID" dirty="0" err="1"/>
              <a:t>jika</a:t>
            </a:r>
            <a:r>
              <a:rPr lang="en-ID" dirty="0"/>
              <a:t> </a:t>
            </a:r>
            <a:r>
              <a:rPr lang="en-ID" dirty="0" err="1"/>
              <a:t>minuman</a:t>
            </a:r>
            <a:r>
              <a:rPr lang="en-ID" dirty="0"/>
              <a:t> </a:t>
            </a:r>
            <a:r>
              <a:rPr lang="en-ID" dirty="0" err="1"/>
              <a:t>sehat</a:t>
            </a:r>
            <a:r>
              <a:rPr lang="en-ID" dirty="0"/>
              <a:t> </a:t>
            </a:r>
            <a:r>
              <a:rPr lang="en-ID" dirty="0" err="1"/>
              <a:t>hanya</a:t>
            </a:r>
            <a:r>
              <a:rPr lang="en-ID" dirty="0"/>
              <a:t> </a:t>
            </a:r>
            <a:r>
              <a:rPr lang="en-ID" dirty="0" err="1"/>
              <a:t>bisa</a:t>
            </a:r>
            <a:r>
              <a:rPr lang="en-ID" dirty="0"/>
              <a:t> </a:t>
            </a:r>
            <a:r>
              <a:rPr lang="en-ID" dirty="0" err="1"/>
              <a:t>meningkatkan</a:t>
            </a:r>
            <a:r>
              <a:rPr lang="en-ID" dirty="0"/>
              <a:t> </a:t>
            </a:r>
            <a:r>
              <a:rPr lang="en-ID" dirty="0" err="1"/>
              <a:t>energi</a:t>
            </a:r>
            <a:r>
              <a:rPr lang="en-ID" dirty="0"/>
              <a:t>, </a:t>
            </a:r>
            <a:r>
              <a:rPr lang="en-ID" dirty="0" err="1"/>
              <a:t>jangan</a:t>
            </a:r>
            <a:r>
              <a:rPr lang="en-ID" dirty="0"/>
              <a:t> </a:t>
            </a:r>
            <a:r>
              <a:rPr lang="en-ID" dirty="0" err="1"/>
              <a:t>diklaim</a:t>
            </a:r>
            <a:r>
              <a:rPr lang="en-ID" dirty="0"/>
              <a:t> </a:t>
            </a:r>
            <a:r>
              <a:rPr lang="en-ID" dirty="0" err="1"/>
              <a:t>bisa</a:t>
            </a:r>
            <a:r>
              <a:rPr lang="en-ID" dirty="0"/>
              <a:t> </a:t>
            </a:r>
            <a:r>
              <a:rPr lang="en-ID" dirty="0" err="1"/>
              <a:t>menyembuhkan</a:t>
            </a:r>
            <a:r>
              <a:rPr lang="en-ID" dirty="0"/>
              <a:t> </a:t>
            </a:r>
            <a:r>
              <a:rPr lang="en-ID" dirty="0" err="1"/>
              <a:t>penyakit</a:t>
            </a:r>
            <a:r>
              <a:rPr lang="en-ID" dirty="0"/>
              <a:t>.</a:t>
            </a:r>
          </a:p>
          <a:p>
            <a:r>
              <a:rPr lang="en-ID" b="1" dirty="0" err="1"/>
              <a:t>Komunikasi</a:t>
            </a:r>
            <a:r>
              <a:rPr lang="en-ID" b="1" dirty="0"/>
              <a:t> Internal:</a:t>
            </a:r>
            <a:br>
              <a:rPr lang="en-ID" dirty="0"/>
            </a:br>
            <a:r>
              <a:rPr lang="en-ID" dirty="0"/>
              <a:t>PR yang </a:t>
            </a:r>
            <a:r>
              <a:rPr lang="en-ID" dirty="0" err="1"/>
              <a:t>bertugas</a:t>
            </a:r>
            <a:r>
              <a:rPr lang="en-ID" dirty="0"/>
              <a:t> </a:t>
            </a:r>
            <a:r>
              <a:rPr lang="en-ID" dirty="0" err="1"/>
              <a:t>menyampaikan</a:t>
            </a:r>
            <a:r>
              <a:rPr lang="en-ID" dirty="0"/>
              <a:t> </a:t>
            </a:r>
            <a:r>
              <a:rPr lang="en-ID" dirty="0" err="1"/>
              <a:t>kebijakan</a:t>
            </a:r>
            <a:r>
              <a:rPr lang="en-ID" dirty="0"/>
              <a:t> </a:t>
            </a:r>
            <a:r>
              <a:rPr lang="en-ID" dirty="0" err="1"/>
              <a:t>perusahaan</a:t>
            </a:r>
            <a:r>
              <a:rPr lang="en-ID" dirty="0"/>
              <a:t> </a:t>
            </a:r>
            <a:r>
              <a:rPr lang="en-ID" dirty="0" err="1"/>
              <a:t>kepada</a:t>
            </a:r>
            <a:r>
              <a:rPr lang="en-ID" dirty="0"/>
              <a:t> </a:t>
            </a:r>
            <a:r>
              <a:rPr lang="en-ID" dirty="0" err="1"/>
              <a:t>karyawan</a:t>
            </a:r>
            <a:r>
              <a:rPr lang="en-ID" dirty="0"/>
              <a:t>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menyampaikan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yang </a:t>
            </a:r>
            <a:r>
              <a:rPr lang="en-ID" dirty="0" err="1"/>
              <a:t>sesuai</a:t>
            </a:r>
            <a:r>
              <a:rPr lang="en-ID" dirty="0"/>
              <a:t> </a:t>
            </a:r>
            <a:r>
              <a:rPr lang="en-ID" dirty="0" err="1"/>
              <a:t>keputusan</a:t>
            </a:r>
            <a:r>
              <a:rPr lang="en-ID" dirty="0"/>
              <a:t> </a:t>
            </a:r>
            <a:r>
              <a:rPr lang="en-ID" dirty="0" err="1"/>
              <a:t>manajemen</a:t>
            </a:r>
            <a:r>
              <a:rPr lang="en-ID" dirty="0"/>
              <a:t>, </a:t>
            </a:r>
            <a:r>
              <a:rPr lang="en-ID" dirty="0" err="1"/>
              <a:t>bukan</a:t>
            </a:r>
            <a:r>
              <a:rPr lang="en-ID" dirty="0"/>
              <a:t> </a:t>
            </a:r>
            <a:r>
              <a:rPr lang="en-ID" dirty="0" err="1"/>
              <a:t>versi</a:t>
            </a:r>
            <a:r>
              <a:rPr lang="en-ID" dirty="0"/>
              <a:t> yang </a:t>
            </a:r>
            <a:r>
              <a:rPr lang="en-ID" dirty="0" err="1"/>
              <a:t>dimanipulasi</a:t>
            </a:r>
            <a:r>
              <a:rPr lang="en-ID" dirty="0"/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1478930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658C80-8154-D950-6265-E4806DFB82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15332"/>
          </a:xfrm>
        </p:spPr>
        <p:txBody>
          <a:bodyPr>
            <a:normAutofit fontScale="90000"/>
          </a:bodyPr>
          <a:lstStyle/>
          <a:p>
            <a:r>
              <a:rPr lang="en-ID" b="1" dirty="0"/>
              <a:t>OPENNESS (KETERBUKAAN)</a:t>
            </a:r>
            <a:br>
              <a:rPr lang="en-ID" dirty="0"/>
            </a:b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7329BC-F061-5FB6-E85E-6C0B4E74D2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en-ID" b="1" dirty="0" err="1"/>
              <a:t>Komunikasi</a:t>
            </a:r>
            <a:r>
              <a:rPr lang="en-ID" b="1" dirty="0"/>
              <a:t> Internal Perusahaan:</a:t>
            </a:r>
            <a:br>
              <a:rPr lang="en-ID" dirty="0"/>
            </a:br>
            <a:r>
              <a:rPr lang="en-ID" dirty="0" err="1"/>
              <a:t>Manajemen</a:t>
            </a:r>
            <a:r>
              <a:rPr lang="en-ID" dirty="0"/>
              <a:t> </a:t>
            </a:r>
            <a:r>
              <a:rPr lang="en-ID" dirty="0" err="1"/>
              <a:t>menyampaikan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</a:t>
            </a:r>
            <a:r>
              <a:rPr lang="en-ID" dirty="0" err="1"/>
              <a:t>terkait</a:t>
            </a:r>
            <a:r>
              <a:rPr lang="en-ID" dirty="0"/>
              <a:t> </a:t>
            </a:r>
            <a:r>
              <a:rPr lang="en-ID" dirty="0" err="1"/>
              <a:t>perubahan</a:t>
            </a:r>
            <a:r>
              <a:rPr lang="en-ID" dirty="0"/>
              <a:t> </a:t>
            </a:r>
            <a:r>
              <a:rPr lang="en-ID" dirty="0" err="1"/>
              <a:t>kebijakan</a:t>
            </a:r>
            <a:r>
              <a:rPr lang="en-ID" dirty="0"/>
              <a:t> (</a:t>
            </a:r>
            <a:r>
              <a:rPr lang="en-ID" dirty="0" err="1"/>
              <a:t>misalnya</a:t>
            </a:r>
            <a:r>
              <a:rPr lang="en-ID" dirty="0"/>
              <a:t> </a:t>
            </a:r>
            <a:r>
              <a:rPr lang="en-ID" dirty="0" err="1"/>
              <a:t>perubahan</a:t>
            </a:r>
            <a:r>
              <a:rPr lang="en-ID" dirty="0"/>
              <a:t> jam </a:t>
            </a:r>
            <a:r>
              <a:rPr lang="en-ID" dirty="0" err="1"/>
              <a:t>kerja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sistem</a:t>
            </a:r>
            <a:r>
              <a:rPr lang="en-ID" dirty="0"/>
              <a:t> </a:t>
            </a:r>
            <a:r>
              <a:rPr lang="en-ID" dirty="0" err="1"/>
              <a:t>gaji</a:t>
            </a:r>
            <a:r>
              <a:rPr lang="en-ID" dirty="0"/>
              <a:t>)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transparan</a:t>
            </a:r>
            <a:r>
              <a:rPr lang="en-ID" dirty="0"/>
              <a:t> </a:t>
            </a:r>
            <a:r>
              <a:rPr lang="en-ID" dirty="0" err="1"/>
              <a:t>kepada</a:t>
            </a:r>
            <a:r>
              <a:rPr lang="en-ID" dirty="0"/>
              <a:t> </a:t>
            </a:r>
            <a:r>
              <a:rPr lang="en-ID" dirty="0" err="1"/>
              <a:t>karyawan</a:t>
            </a:r>
            <a:r>
              <a:rPr lang="en-ID" dirty="0"/>
              <a:t>, </a:t>
            </a:r>
            <a:r>
              <a:rPr lang="en-ID" dirty="0" err="1"/>
              <a:t>bukan</a:t>
            </a:r>
            <a:r>
              <a:rPr lang="en-ID" dirty="0"/>
              <a:t> </a:t>
            </a:r>
            <a:r>
              <a:rPr lang="en-ID" dirty="0" err="1"/>
              <a:t>menutup-nutupi</a:t>
            </a:r>
            <a:r>
              <a:rPr lang="en-ID" dirty="0"/>
              <a:t>.</a:t>
            </a:r>
          </a:p>
          <a:p>
            <a:pPr lvl="0"/>
            <a:r>
              <a:rPr lang="en-ID" b="1" dirty="0" err="1"/>
              <a:t>Manajemen</a:t>
            </a:r>
            <a:r>
              <a:rPr lang="en-ID" b="1" dirty="0"/>
              <a:t> </a:t>
            </a:r>
            <a:r>
              <a:rPr lang="en-ID" b="1" dirty="0" err="1"/>
              <a:t>Krisis</a:t>
            </a:r>
            <a:r>
              <a:rPr lang="en-ID" b="1" dirty="0"/>
              <a:t>:</a:t>
            </a:r>
            <a:br>
              <a:rPr lang="en-ID" dirty="0"/>
            </a:br>
            <a:r>
              <a:rPr lang="en-ID" dirty="0"/>
              <a:t>Saat </a:t>
            </a:r>
            <a:r>
              <a:rPr lang="en-ID" dirty="0" err="1"/>
              <a:t>terjadi</a:t>
            </a:r>
            <a:r>
              <a:rPr lang="en-ID" dirty="0"/>
              <a:t> </a:t>
            </a:r>
            <a:r>
              <a:rPr lang="en-ID" dirty="0" err="1"/>
              <a:t>kecelakaan</a:t>
            </a:r>
            <a:r>
              <a:rPr lang="en-ID" dirty="0"/>
              <a:t> </a:t>
            </a:r>
            <a:r>
              <a:rPr lang="en-ID" dirty="0" err="1"/>
              <a:t>kerja</a:t>
            </a:r>
            <a:r>
              <a:rPr lang="en-ID" dirty="0"/>
              <a:t> di </a:t>
            </a:r>
            <a:r>
              <a:rPr lang="en-ID" dirty="0" err="1"/>
              <a:t>pabrik</a:t>
            </a:r>
            <a:r>
              <a:rPr lang="en-ID" dirty="0"/>
              <a:t>, PR </a:t>
            </a:r>
            <a:r>
              <a:rPr lang="en-ID" dirty="0" err="1"/>
              <a:t>perusahaan</a:t>
            </a:r>
            <a:r>
              <a:rPr lang="en-ID" dirty="0"/>
              <a:t> </a:t>
            </a:r>
            <a:r>
              <a:rPr lang="en-ID" dirty="0" err="1"/>
              <a:t>segera</a:t>
            </a:r>
            <a:r>
              <a:rPr lang="en-ID" dirty="0"/>
              <a:t> </a:t>
            </a:r>
            <a:r>
              <a:rPr lang="en-ID" dirty="0" err="1"/>
              <a:t>menyampaikan</a:t>
            </a:r>
            <a:r>
              <a:rPr lang="en-ID" dirty="0"/>
              <a:t> </a:t>
            </a:r>
            <a:r>
              <a:rPr lang="en-ID" dirty="0" err="1"/>
              <a:t>fakta</a:t>
            </a:r>
            <a:r>
              <a:rPr lang="en-ID" dirty="0"/>
              <a:t> </a:t>
            </a:r>
            <a:r>
              <a:rPr lang="en-ID" dirty="0" err="1"/>
              <a:t>kepada</a:t>
            </a:r>
            <a:r>
              <a:rPr lang="en-ID" dirty="0"/>
              <a:t> </a:t>
            </a:r>
            <a:r>
              <a:rPr lang="en-ID" dirty="0" err="1"/>
              <a:t>publik</a:t>
            </a:r>
            <a:r>
              <a:rPr lang="en-ID" dirty="0"/>
              <a:t> dan media, </a:t>
            </a:r>
            <a:r>
              <a:rPr lang="en-ID" dirty="0" err="1"/>
              <a:t>serta</a:t>
            </a:r>
            <a:r>
              <a:rPr lang="en-ID" dirty="0"/>
              <a:t> </a:t>
            </a:r>
            <a:r>
              <a:rPr lang="en-ID" dirty="0" err="1"/>
              <a:t>menjelaskan</a:t>
            </a:r>
            <a:r>
              <a:rPr lang="en-ID" dirty="0"/>
              <a:t> </a:t>
            </a:r>
            <a:r>
              <a:rPr lang="en-ID" dirty="0" err="1"/>
              <a:t>langkah</a:t>
            </a:r>
            <a:r>
              <a:rPr lang="en-ID" dirty="0"/>
              <a:t> </a:t>
            </a:r>
            <a:r>
              <a:rPr lang="en-ID" dirty="0" err="1"/>
              <a:t>penanganan</a:t>
            </a:r>
            <a:r>
              <a:rPr lang="en-ID" dirty="0"/>
              <a:t> yang </a:t>
            </a:r>
            <a:r>
              <a:rPr lang="en-ID" dirty="0" err="1"/>
              <a:t>sedang</a:t>
            </a:r>
            <a:r>
              <a:rPr lang="en-ID" dirty="0"/>
              <a:t> </a:t>
            </a:r>
            <a:r>
              <a:rPr lang="en-ID" dirty="0" err="1"/>
              <a:t>dilakukan</a:t>
            </a:r>
            <a:r>
              <a:rPr lang="en-ID" dirty="0"/>
              <a:t>.</a:t>
            </a:r>
          </a:p>
          <a:p>
            <a:pPr lvl="0"/>
            <a:r>
              <a:rPr lang="en-ID" b="1" dirty="0"/>
              <a:t>Media Relations:</a:t>
            </a:r>
            <a:br>
              <a:rPr lang="en-ID" dirty="0"/>
            </a:br>
            <a:r>
              <a:rPr lang="en-ID" dirty="0"/>
              <a:t>PR </a:t>
            </a:r>
            <a:r>
              <a:rPr lang="en-ID" dirty="0" err="1"/>
              <a:t>membuka</a:t>
            </a:r>
            <a:r>
              <a:rPr lang="en-ID" dirty="0"/>
              <a:t> </a:t>
            </a:r>
            <a:r>
              <a:rPr lang="en-ID" dirty="0" err="1"/>
              <a:t>akses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</a:t>
            </a:r>
            <a:r>
              <a:rPr lang="en-ID" dirty="0" err="1"/>
              <a:t>bagi</a:t>
            </a:r>
            <a:r>
              <a:rPr lang="en-ID" dirty="0"/>
              <a:t> </a:t>
            </a:r>
            <a:r>
              <a:rPr lang="en-ID" dirty="0" err="1"/>
              <a:t>wartawan</a:t>
            </a:r>
            <a:r>
              <a:rPr lang="en-ID" dirty="0"/>
              <a:t>, </a:t>
            </a:r>
            <a:r>
              <a:rPr lang="en-ID" dirty="0" err="1"/>
              <a:t>memberikan</a:t>
            </a:r>
            <a:r>
              <a:rPr lang="en-ID" dirty="0"/>
              <a:t> </a:t>
            </a:r>
            <a:r>
              <a:rPr lang="en-ID" dirty="0" err="1"/>
              <a:t>klarifikasi</a:t>
            </a:r>
            <a:r>
              <a:rPr lang="en-ID" dirty="0"/>
              <a:t>, dan </a:t>
            </a:r>
            <a:r>
              <a:rPr lang="en-ID" dirty="0" err="1"/>
              <a:t>menyediakan</a:t>
            </a:r>
            <a:r>
              <a:rPr lang="en-ID" dirty="0"/>
              <a:t> data yang </a:t>
            </a:r>
            <a:r>
              <a:rPr lang="en-ID" dirty="0" err="1"/>
              <a:t>dibutuhkan</a:t>
            </a:r>
            <a:r>
              <a:rPr lang="en-ID" dirty="0"/>
              <a:t> </a:t>
            </a:r>
            <a:r>
              <a:rPr lang="en-ID" dirty="0" err="1"/>
              <a:t>tanpa</a:t>
            </a:r>
            <a:r>
              <a:rPr lang="en-ID" dirty="0"/>
              <a:t> </a:t>
            </a:r>
            <a:r>
              <a:rPr lang="en-ID" dirty="0" err="1"/>
              <a:t>menyulitkan</a:t>
            </a:r>
            <a:r>
              <a:rPr lang="en-ID" dirty="0"/>
              <a:t> </a:t>
            </a:r>
            <a:r>
              <a:rPr lang="en-ID" dirty="0" err="1"/>
              <a:t>pihak</a:t>
            </a:r>
            <a:r>
              <a:rPr lang="en-ID" dirty="0"/>
              <a:t> media.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8826762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19F085-6B21-51D6-AA3E-017E40DBE3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dirty="0"/>
              <a:t>OPENNESS (KETERBUKAAN)</a:t>
            </a:r>
            <a:br>
              <a:rPr lang="en-ID" dirty="0"/>
            </a:b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94CBBA-AAFB-224D-F4BE-BEC48CCDDA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ID" b="1" dirty="0" err="1"/>
              <a:t>Layanan</a:t>
            </a:r>
            <a:r>
              <a:rPr lang="en-ID" b="1" dirty="0"/>
              <a:t> Publik:</a:t>
            </a:r>
            <a:br>
              <a:rPr lang="en-ID" dirty="0"/>
            </a:br>
            <a:r>
              <a:rPr lang="en-ID" dirty="0" err="1"/>
              <a:t>Instansi</a:t>
            </a:r>
            <a:r>
              <a:rPr lang="en-ID" dirty="0"/>
              <a:t> </a:t>
            </a:r>
            <a:r>
              <a:rPr lang="en-ID" dirty="0" err="1"/>
              <a:t>pemerintah</a:t>
            </a:r>
            <a:r>
              <a:rPr lang="en-ID" dirty="0"/>
              <a:t> </a:t>
            </a:r>
            <a:r>
              <a:rPr lang="en-ID" dirty="0" err="1"/>
              <a:t>membuka</a:t>
            </a:r>
            <a:r>
              <a:rPr lang="en-ID" dirty="0"/>
              <a:t> </a:t>
            </a:r>
            <a:r>
              <a:rPr lang="en-ID" dirty="0" err="1"/>
              <a:t>kanal</a:t>
            </a:r>
            <a:r>
              <a:rPr lang="en-ID" dirty="0"/>
              <a:t> </a:t>
            </a:r>
            <a:r>
              <a:rPr lang="en-ID" dirty="0" err="1"/>
              <a:t>aduan</a:t>
            </a:r>
            <a:r>
              <a:rPr lang="en-ID" dirty="0"/>
              <a:t> </a:t>
            </a:r>
            <a:r>
              <a:rPr lang="en-ID" dirty="0" err="1"/>
              <a:t>masyarakat</a:t>
            </a:r>
            <a:r>
              <a:rPr lang="en-ID" dirty="0"/>
              <a:t> (website, call </a:t>
            </a:r>
            <a:r>
              <a:rPr lang="en-ID" dirty="0" err="1"/>
              <a:t>center</a:t>
            </a:r>
            <a:r>
              <a:rPr lang="en-ID" dirty="0"/>
              <a:t>, media </a:t>
            </a:r>
            <a:r>
              <a:rPr lang="en-ID" dirty="0" err="1"/>
              <a:t>sosial</a:t>
            </a:r>
            <a:r>
              <a:rPr lang="en-ID" dirty="0"/>
              <a:t>) agar </a:t>
            </a:r>
            <a:r>
              <a:rPr lang="en-ID" dirty="0" err="1"/>
              <a:t>publik</a:t>
            </a:r>
            <a:r>
              <a:rPr lang="en-ID" dirty="0"/>
              <a:t> </a:t>
            </a:r>
            <a:r>
              <a:rPr lang="en-ID" dirty="0" err="1"/>
              <a:t>bisa</a:t>
            </a:r>
            <a:r>
              <a:rPr lang="en-ID" dirty="0"/>
              <a:t> </a:t>
            </a:r>
            <a:r>
              <a:rPr lang="en-ID" dirty="0" err="1"/>
              <a:t>menyampaikan</a:t>
            </a:r>
            <a:r>
              <a:rPr lang="en-ID" dirty="0"/>
              <a:t> </a:t>
            </a:r>
            <a:r>
              <a:rPr lang="en-ID" dirty="0" err="1"/>
              <a:t>kritik</a:t>
            </a:r>
            <a:r>
              <a:rPr lang="en-ID" dirty="0"/>
              <a:t>, saran,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laporan</a:t>
            </a:r>
            <a:r>
              <a:rPr lang="en-ID" dirty="0"/>
              <a:t> </a:t>
            </a:r>
            <a:r>
              <a:rPr lang="en-ID" dirty="0" err="1"/>
              <a:t>masalah</a:t>
            </a:r>
            <a:r>
              <a:rPr lang="en-ID" dirty="0"/>
              <a:t>.</a:t>
            </a:r>
          </a:p>
          <a:p>
            <a:pPr lvl="0"/>
            <a:r>
              <a:rPr lang="en-ID" b="1" dirty="0"/>
              <a:t>Corporate Social Responsibility (CSR):</a:t>
            </a:r>
            <a:br>
              <a:rPr lang="en-ID" dirty="0"/>
            </a:br>
            <a:r>
              <a:rPr lang="en-ID" dirty="0"/>
              <a:t>Perusahaan </a:t>
            </a:r>
            <a:r>
              <a:rPr lang="en-ID" dirty="0" err="1"/>
              <a:t>menjelaskan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terbuka</a:t>
            </a:r>
            <a:r>
              <a:rPr lang="en-ID" dirty="0"/>
              <a:t> </a:t>
            </a:r>
            <a:r>
              <a:rPr lang="en-ID" dirty="0" err="1"/>
              <a:t>tujuan</a:t>
            </a:r>
            <a:r>
              <a:rPr lang="en-ID" dirty="0"/>
              <a:t> dan </a:t>
            </a:r>
            <a:r>
              <a:rPr lang="en-ID" dirty="0" err="1"/>
              <a:t>hasil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program CSR, </a:t>
            </a:r>
            <a:r>
              <a:rPr lang="en-ID" dirty="0" err="1"/>
              <a:t>misalnya</a:t>
            </a:r>
            <a:r>
              <a:rPr lang="en-ID" dirty="0"/>
              <a:t> </a:t>
            </a:r>
            <a:r>
              <a:rPr lang="en-ID" dirty="0" err="1"/>
              <a:t>bantuan</a:t>
            </a:r>
            <a:r>
              <a:rPr lang="en-ID" dirty="0"/>
              <a:t> </a:t>
            </a:r>
            <a:r>
              <a:rPr lang="en-ID" dirty="0" err="1"/>
              <a:t>pendidikan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lingkungan</a:t>
            </a:r>
            <a:r>
              <a:rPr lang="en-ID" dirty="0"/>
              <a:t>, agar </a:t>
            </a:r>
            <a:r>
              <a:rPr lang="en-ID" dirty="0" err="1"/>
              <a:t>masyarakat</a:t>
            </a:r>
            <a:r>
              <a:rPr lang="en-ID" dirty="0"/>
              <a:t> </a:t>
            </a:r>
            <a:r>
              <a:rPr lang="en-ID" dirty="0" err="1"/>
              <a:t>tahu</a:t>
            </a:r>
            <a:r>
              <a:rPr lang="en-ID" dirty="0"/>
              <a:t> </a:t>
            </a:r>
            <a:r>
              <a:rPr lang="en-ID" dirty="0" err="1"/>
              <a:t>manfaat</a:t>
            </a:r>
            <a:r>
              <a:rPr lang="en-ID" dirty="0"/>
              <a:t> yang </a:t>
            </a:r>
            <a:r>
              <a:rPr lang="en-ID" dirty="0" err="1"/>
              <a:t>sebenarnya</a:t>
            </a:r>
            <a:r>
              <a:rPr lang="en-ID" dirty="0"/>
              <a:t>.</a:t>
            </a:r>
          </a:p>
          <a:p>
            <a:pPr marL="0" indent="0">
              <a:buNone/>
            </a:pPr>
            <a:r>
              <a:rPr lang="it-IT" dirty="0"/>
              <a:t> </a:t>
            </a:r>
            <a:r>
              <a:rPr lang="it-IT" b="1" dirty="0"/>
              <a:t>Openness dalam PR = transparansi, komunikasi dua arah, serta kesediaan menerima kritik/saran.</a:t>
            </a:r>
            <a:br>
              <a:rPr lang="it-IT" dirty="0"/>
            </a:b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8883433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1046F7-B8B8-A720-6A4B-27042B4FBA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15332"/>
          </a:xfrm>
        </p:spPr>
        <p:txBody>
          <a:bodyPr>
            <a:normAutofit fontScale="90000"/>
          </a:bodyPr>
          <a:lstStyle/>
          <a:p>
            <a:r>
              <a:rPr lang="en-ID" b="1" dirty="0"/>
              <a:t>Mutual Understanding (Saling </a:t>
            </a:r>
            <a:r>
              <a:rPr lang="en-ID" b="1" dirty="0" err="1"/>
              <a:t>Pengertian</a:t>
            </a:r>
            <a:r>
              <a:rPr lang="en-ID" b="1" dirty="0"/>
              <a:t>)</a:t>
            </a:r>
            <a:br>
              <a:rPr lang="en-ID" dirty="0"/>
            </a:b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F5C356-25B5-7BFD-AA45-525A1802BB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ID" b="1" dirty="0" err="1"/>
              <a:t>Hubungan</a:t>
            </a:r>
            <a:r>
              <a:rPr lang="en-ID" b="1" dirty="0"/>
              <a:t> Perusahaan </a:t>
            </a:r>
            <a:r>
              <a:rPr lang="en-ID" b="1" dirty="0" err="1"/>
              <a:t>dengan</a:t>
            </a:r>
            <a:r>
              <a:rPr lang="en-ID" b="1" dirty="0"/>
              <a:t> </a:t>
            </a:r>
            <a:r>
              <a:rPr lang="en-ID" b="1" dirty="0" err="1"/>
              <a:t>Karyawan</a:t>
            </a:r>
            <a:r>
              <a:rPr lang="en-ID" b="1" dirty="0"/>
              <a:t>:</a:t>
            </a:r>
            <a:br>
              <a:rPr lang="en-ID" dirty="0"/>
            </a:br>
            <a:r>
              <a:rPr lang="en-ID" dirty="0" err="1"/>
              <a:t>Manajemen</a:t>
            </a:r>
            <a:r>
              <a:rPr lang="en-ID" dirty="0"/>
              <a:t> </a:t>
            </a:r>
            <a:r>
              <a:rPr lang="en-ID" dirty="0" err="1"/>
              <a:t>mengadakan</a:t>
            </a:r>
            <a:r>
              <a:rPr lang="en-ID" dirty="0"/>
              <a:t> forum </a:t>
            </a:r>
            <a:r>
              <a:rPr lang="en-ID" dirty="0" err="1"/>
              <a:t>diskusi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i="1" dirty="0"/>
              <a:t>town hall meeting</a:t>
            </a:r>
            <a:r>
              <a:rPr lang="en-ID" dirty="0"/>
              <a:t> agar </a:t>
            </a:r>
            <a:r>
              <a:rPr lang="en-ID" dirty="0" err="1"/>
              <a:t>karyawan</a:t>
            </a:r>
            <a:r>
              <a:rPr lang="en-ID" dirty="0"/>
              <a:t> </a:t>
            </a:r>
            <a:r>
              <a:rPr lang="en-ID" dirty="0" err="1"/>
              <a:t>bisa</a:t>
            </a:r>
            <a:r>
              <a:rPr lang="en-ID" dirty="0"/>
              <a:t> </a:t>
            </a:r>
            <a:r>
              <a:rPr lang="en-ID" dirty="0" err="1"/>
              <a:t>menyampaikan</a:t>
            </a:r>
            <a:r>
              <a:rPr lang="en-ID" dirty="0"/>
              <a:t> </a:t>
            </a:r>
            <a:r>
              <a:rPr lang="en-ID" dirty="0" err="1"/>
              <a:t>aspirasi</a:t>
            </a:r>
            <a:r>
              <a:rPr lang="en-ID" dirty="0"/>
              <a:t>, </a:t>
            </a:r>
            <a:r>
              <a:rPr lang="en-ID" dirty="0" err="1"/>
              <a:t>lalu</a:t>
            </a:r>
            <a:r>
              <a:rPr lang="en-ID" dirty="0"/>
              <a:t> </a:t>
            </a:r>
            <a:r>
              <a:rPr lang="en-ID" dirty="0" err="1"/>
              <a:t>perusahaan</a:t>
            </a:r>
            <a:r>
              <a:rPr lang="en-ID" dirty="0"/>
              <a:t> </a:t>
            </a:r>
            <a:r>
              <a:rPr lang="en-ID" dirty="0" err="1"/>
              <a:t>menindaklanjuti</a:t>
            </a:r>
            <a:r>
              <a:rPr lang="en-ID" dirty="0"/>
              <a:t> </a:t>
            </a:r>
            <a:r>
              <a:rPr lang="en-ID" dirty="0" err="1"/>
              <a:t>masukan</a:t>
            </a:r>
            <a:r>
              <a:rPr lang="en-ID" dirty="0"/>
              <a:t> </a:t>
            </a:r>
            <a:r>
              <a:rPr lang="en-ID" dirty="0" err="1"/>
              <a:t>tersebut</a:t>
            </a:r>
            <a:r>
              <a:rPr lang="en-ID" dirty="0"/>
              <a:t>.</a:t>
            </a:r>
          </a:p>
          <a:p>
            <a:pPr lvl="0"/>
            <a:r>
              <a:rPr lang="en-ID" b="1" dirty="0" err="1"/>
              <a:t>Komunikasi</a:t>
            </a:r>
            <a:r>
              <a:rPr lang="en-ID" b="1" dirty="0"/>
              <a:t> </a:t>
            </a:r>
            <a:r>
              <a:rPr lang="en-ID" b="1" dirty="0" err="1"/>
              <a:t>dengan</a:t>
            </a:r>
            <a:r>
              <a:rPr lang="en-ID" b="1" dirty="0"/>
              <a:t> </a:t>
            </a:r>
            <a:r>
              <a:rPr lang="en-ID" b="1" dirty="0" err="1"/>
              <a:t>Konsumen</a:t>
            </a:r>
            <a:r>
              <a:rPr lang="en-ID" b="1" dirty="0"/>
              <a:t>:</a:t>
            </a:r>
            <a:br>
              <a:rPr lang="en-ID" dirty="0"/>
            </a:br>
            <a:r>
              <a:rPr lang="en-ID" dirty="0" err="1"/>
              <a:t>Sebuah</a:t>
            </a:r>
            <a:r>
              <a:rPr lang="en-ID" dirty="0"/>
              <a:t> brand </a:t>
            </a:r>
            <a:r>
              <a:rPr lang="en-ID" dirty="0" err="1"/>
              <a:t>membuka</a:t>
            </a:r>
            <a:r>
              <a:rPr lang="en-ID" dirty="0"/>
              <a:t> </a:t>
            </a:r>
            <a:r>
              <a:rPr lang="en-ID" dirty="0" err="1"/>
              <a:t>layanan</a:t>
            </a:r>
            <a:r>
              <a:rPr lang="en-ID" dirty="0"/>
              <a:t> customer service dan media </a:t>
            </a:r>
            <a:r>
              <a:rPr lang="en-ID" dirty="0" err="1"/>
              <a:t>sosial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menampung</a:t>
            </a:r>
            <a:r>
              <a:rPr lang="en-ID" dirty="0"/>
              <a:t> </a:t>
            </a:r>
            <a:r>
              <a:rPr lang="en-ID" dirty="0" err="1"/>
              <a:t>keluhan</a:t>
            </a:r>
            <a:r>
              <a:rPr lang="en-ID" dirty="0"/>
              <a:t> </a:t>
            </a:r>
            <a:r>
              <a:rPr lang="en-ID" dirty="0" err="1"/>
              <a:t>pelanggan</a:t>
            </a:r>
            <a:r>
              <a:rPr lang="en-ID" dirty="0"/>
              <a:t>. </a:t>
            </a:r>
            <a:r>
              <a:rPr lang="en-ID" dirty="0" err="1"/>
              <a:t>Masukan</a:t>
            </a:r>
            <a:r>
              <a:rPr lang="en-ID" dirty="0"/>
              <a:t> </a:t>
            </a:r>
            <a:r>
              <a:rPr lang="en-ID" dirty="0" err="1"/>
              <a:t>pelanggan</a:t>
            </a:r>
            <a:r>
              <a:rPr lang="en-ID" dirty="0"/>
              <a:t> </a:t>
            </a:r>
            <a:r>
              <a:rPr lang="en-ID" dirty="0" err="1"/>
              <a:t>dijadikan</a:t>
            </a:r>
            <a:r>
              <a:rPr lang="en-ID" dirty="0"/>
              <a:t> </a:t>
            </a:r>
            <a:r>
              <a:rPr lang="en-ID" dirty="0" err="1"/>
              <a:t>bahan</a:t>
            </a:r>
            <a:r>
              <a:rPr lang="en-ID" dirty="0"/>
              <a:t> </a:t>
            </a:r>
            <a:r>
              <a:rPr lang="en-ID" dirty="0" err="1"/>
              <a:t>perbaikan</a:t>
            </a:r>
            <a:r>
              <a:rPr lang="en-ID" dirty="0"/>
              <a:t> </a:t>
            </a:r>
            <a:r>
              <a:rPr lang="en-ID" dirty="0" err="1"/>
              <a:t>produk</a:t>
            </a:r>
            <a:r>
              <a:rPr lang="en-ID" dirty="0"/>
              <a:t>.</a:t>
            </a:r>
          </a:p>
          <a:p>
            <a:pPr lvl="0"/>
            <a:r>
              <a:rPr lang="en-ID" b="1" dirty="0" err="1"/>
              <a:t>Hubungan</a:t>
            </a:r>
            <a:r>
              <a:rPr lang="en-ID" b="1" dirty="0"/>
              <a:t> </a:t>
            </a:r>
            <a:r>
              <a:rPr lang="en-ID" b="1" dirty="0" err="1"/>
              <a:t>Pemerintah</a:t>
            </a:r>
            <a:r>
              <a:rPr lang="en-ID" b="1" dirty="0"/>
              <a:t> </a:t>
            </a:r>
            <a:r>
              <a:rPr lang="en-ID" b="1" dirty="0" err="1"/>
              <a:t>dengan</a:t>
            </a:r>
            <a:r>
              <a:rPr lang="en-ID" b="1" dirty="0"/>
              <a:t> Masyarakat:</a:t>
            </a:r>
            <a:br>
              <a:rPr lang="en-ID" dirty="0"/>
            </a:br>
            <a:r>
              <a:rPr lang="en-ID" dirty="0"/>
              <a:t>Saat </a:t>
            </a:r>
            <a:r>
              <a:rPr lang="en-ID" dirty="0" err="1"/>
              <a:t>pemerintah</a:t>
            </a:r>
            <a:r>
              <a:rPr lang="en-ID" dirty="0"/>
              <a:t> </a:t>
            </a:r>
            <a:r>
              <a:rPr lang="en-ID" dirty="0" err="1"/>
              <a:t>membuat</a:t>
            </a:r>
            <a:r>
              <a:rPr lang="en-ID" dirty="0"/>
              <a:t> </a:t>
            </a:r>
            <a:r>
              <a:rPr lang="en-ID" dirty="0" err="1"/>
              <a:t>kebijakan</a:t>
            </a:r>
            <a:r>
              <a:rPr lang="en-ID" dirty="0"/>
              <a:t> </a:t>
            </a:r>
            <a:r>
              <a:rPr lang="en-ID" dirty="0" err="1"/>
              <a:t>baru</a:t>
            </a:r>
            <a:r>
              <a:rPr lang="en-ID" dirty="0"/>
              <a:t> (</a:t>
            </a:r>
            <a:r>
              <a:rPr lang="en-ID" dirty="0" err="1"/>
              <a:t>misalnya</a:t>
            </a:r>
            <a:r>
              <a:rPr lang="en-ID" dirty="0"/>
              <a:t> </a:t>
            </a:r>
            <a:r>
              <a:rPr lang="en-ID" dirty="0" err="1"/>
              <a:t>aturan</a:t>
            </a:r>
            <a:r>
              <a:rPr lang="en-ID" dirty="0"/>
              <a:t> </a:t>
            </a:r>
            <a:r>
              <a:rPr lang="en-ID" dirty="0" err="1"/>
              <a:t>lalu</a:t>
            </a:r>
            <a:r>
              <a:rPr lang="en-ID" dirty="0"/>
              <a:t> </a:t>
            </a:r>
            <a:r>
              <a:rPr lang="en-ID" dirty="0" err="1"/>
              <a:t>lintas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pajak</a:t>
            </a:r>
            <a:r>
              <a:rPr lang="en-ID" dirty="0"/>
              <a:t>), PR </a:t>
            </a:r>
            <a:r>
              <a:rPr lang="en-ID" dirty="0" err="1"/>
              <a:t>instansi</a:t>
            </a:r>
            <a:r>
              <a:rPr lang="en-ID" dirty="0"/>
              <a:t>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melakukan</a:t>
            </a:r>
            <a:r>
              <a:rPr lang="en-ID" dirty="0"/>
              <a:t> </a:t>
            </a:r>
            <a:r>
              <a:rPr lang="en-ID" dirty="0" err="1"/>
              <a:t>sosialisasi</a:t>
            </a:r>
            <a:r>
              <a:rPr lang="en-ID" dirty="0"/>
              <a:t> </a:t>
            </a:r>
            <a:r>
              <a:rPr lang="en-ID" dirty="0" err="1"/>
              <a:t>serta</a:t>
            </a:r>
            <a:r>
              <a:rPr lang="en-ID" dirty="0"/>
              <a:t> </a:t>
            </a:r>
            <a:r>
              <a:rPr lang="en-ID" dirty="0" err="1"/>
              <a:t>menerima</a:t>
            </a:r>
            <a:r>
              <a:rPr lang="en-ID" dirty="0"/>
              <a:t> </a:t>
            </a:r>
            <a:r>
              <a:rPr lang="en-ID" dirty="0" err="1"/>
              <a:t>masukan</a:t>
            </a:r>
            <a:r>
              <a:rPr lang="en-ID" dirty="0"/>
              <a:t> </a:t>
            </a:r>
            <a:r>
              <a:rPr lang="en-ID" dirty="0" err="1"/>
              <a:t>masyarakat</a:t>
            </a:r>
            <a:r>
              <a:rPr lang="en-ID" dirty="0"/>
              <a:t> agar </a:t>
            </a:r>
            <a:r>
              <a:rPr lang="en-ID" dirty="0" err="1"/>
              <a:t>kebijakan</a:t>
            </a:r>
            <a:r>
              <a:rPr lang="en-ID" dirty="0"/>
              <a:t> </a:t>
            </a:r>
            <a:r>
              <a:rPr lang="en-ID" dirty="0" err="1"/>
              <a:t>bisa</a:t>
            </a:r>
            <a:r>
              <a:rPr lang="en-ID" dirty="0"/>
              <a:t> </a:t>
            </a:r>
            <a:r>
              <a:rPr lang="en-ID" dirty="0" err="1"/>
              <a:t>diterima</a:t>
            </a:r>
            <a:r>
              <a:rPr lang="en-ID" dirty="0"/>
              <a:t> </a:t>
            </a:r>
            <a:r>
              <a:rPr lang="en-ID" dirty="0" err="1"/>
              <a:t>bersama</a:t>
            </a:r>
            <a:r>
              <a:rPr lang="en-ID" dirty="0"/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6605495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F27D17-5488-B80C-2710-7B0A70DB1E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dirty="0"/>
              <a:t>Mutual Understanding (Saling </a:t>
            </a:r>
            <a:r>
              <a:rPr lang="en-ID" b="1" dirty="0" err="1"/>
              <a:t>Pengertian</a:t>
            </a:r>
            <a:r>
              <a:rPr lang="en-ID" b="1" dirty="0"/>
              <a:t>)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BB1B8F-FE41-D891-B1C2-977BC27CEE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ID" b="1" dirty="0" err="1"/>
              <a:t>Kegiatan</a:t>
            </a:r>
            <a:r>
              <a:rPr lang="en-ID" b="1" dirty="0"/>
              <a:t> CSR (Corporate Social Responsibility):</a:t>
            </a:r>
            <a:br>
              <a:rPr lang="en-ID" dirty="0"/>
            </a:br>
            <a:r>
              <a:rPr lang="en-ID" dirty="0"/>
              <a:t>Perusahaan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sekadar</a:t>
            </a:r>
            <a:r>
              <a:rPr lang="en-ID" dirty="0"/>
              <a:t> </a:t>
            </a:r>
            <a:r>
              <a:rPr lang="en-ID" dirty="0" err="1"/>
              <a:t>memberi</a:t>
            </a:r>
            <a:r>
              <a:rPr lang="en-ID" dirty="0"/>
              <a:t> </a:t>
            </a:r>
            <a:r>
              <a:rPr lang="en-ID" dirty="0" err="1"/>
              <a:t>bantuan</a:t>
            </a:r>
            <a:r>
              <a:rPr lang="en-ID" dirty="0"/>
              <a:t>, </a:t>
            </a:r>
            <a:r>
              <a:rPr lang="en-ID" dirty="0" err="1"/>
              <a:t>tapi</a:t>
            </a:r>
            <a:r>
              <a:rPr lang="en-ID" dirty="0"/>
              <a:t> juga </a:t>
            </a:r>
            <a:r>
              <a:rPr lang="en-ID" dirty="0" err="1"/>
              <a:t>berdialog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masyarakat</a:t>
            </a:r>
            <a:r>
              <a:rPr lang="en-ID" dirty="0"/>
              <a:t> </a:t>
            </a:r>
            <a:r>
              <a:rPr lang="en-ID" dirty="0" err="1"/>
              <a:t>sekitar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memahami</a:t>
            </a:r>
            <a:r>
              <a:rPr lang="en-ID" dirty="0"/>
              <a:t> </a:t>
            </a:r>
            <a:r>
              <a:rPr lang="en-ID" dirty="0" err="1"/>
              <a:t>kebutuhan</a:t>
            </a:r>
            <a:r>
              <a:rPr lang="en-ID" dirty="0"/>
              <a:t> </a:t>
            </a:r>
            <a:r>
              <a:rPr lang="en-ID" dirty="0" err="1"/>
              <a:t>nyata</a:t>
            </a:r>
            <a:r>
              <a:rPr lang="en-ID" dirty="0"/>
              <a:t> (</a:t>
            </a:r>
            <a:r>
              <a:rPr lang="en-ID" dirty="0" err="1"/>
              <a:t>misalnya</a:t>
            </a:r>
            <a:r>
              <a:rPr lang="en-ID" dirty="0"/>
              <a:t> </a:t>
            </a:r>
            <a:r>
              <a:rPr lang="en-ID" dirty="0" err="1"/>
              <a:t>beasiswa</a:t>
            </a:r>
            <a:r>
              <a:rPr lang="en-ID" dirty="0"/>
              <a:t>, </a:t>
            </a:r>
            <a:r>
              <a:rPr lang="en-ID" dirty="0" err="1"/>
              <a:t>fasilitas</a:t>
            </a:r>
            <a:r>
              <a:rPr lang="en-ID" dirty="0"/>
              <a:t> </a:t>
            </a:r>
            <a:r>
              <a:rPr lang="en-ID" dirty="0" err="1"/>
              <a:t>kesehatan</a:t>
            </a:r>
            <a:r>
              <a:rPr lang="en-ID" dirty="0"/>
              <a:t>,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pelatihan</a:t>
            </a:r>
            <a:r>
              <a:rPr lang="en-ID" dirty="0"/>
              <a:t> </a:t>
            </a:r>
            <a:r>
              <a:rPr lang="en-ID" dirty="0" err="1"/>
              <a:t>kerja</a:t>
            </a:r>
            <a:r>
              <a:rPr lang="en-ID" dirty="0"/>
              <a:t>).</a:t>
            </a:r>
          </a:p>
          <a:p>
            <a:pPr lvl="0"/>
            <a:r>
              <a:rPr lang="en-ID" b="1" dirty="0"/>
              <a:t>Media Relations:</a:t>
            </a:r>
            <a:br>
              <a:rPr lang="en-ID" dirty="0"/>
            </a:br>
            <a:r>
              <a:rPr lang="en-ID" dirty="0"/>
              <a:t>PR </a:t>
            </a:r>
            <a:r>
              <a:rPr lang="en-ID" dirty="0" err="1"/>
              <a:t>menjalin</a:t>
            </a:r>
            <a:r>
              <a:rPr lang="en-ID" dirty="0"/>
              <a:t> </a:t>
            </a:r>
            <a:r>
              <a:rPr lang="en-ID" dirty="0" err="1"/>
              <a:t>kerja</a:t>
            </a:r>
            <a:r>
              <a:rPr lang="en-ID" dirty="0"/>
              <a:t> </a:t>
            </a:r>
            <a:r>
              <a:rPr lang="en-ID" dirty="0" err="1"/>
              <a:t>sama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wartawan</a:t>
            </a:r>
            <a:r>
              <a:rPr lang="en-ID" dirty="0"/>
              <a:t> </a:t>
            </a:r>
            <a:r>
              <a:rPr lang="en-ID" dirty="0" err="1"/>
              <a:t>bukan</a:t>
            </a:r>
            <a:r>
              <a:rPr lang="en-ID" dirty="0"/>
              <a:t> </a:t>
            </a:r>
            <a:r>
              <a:rPr lang="en-ID" dirty="0" err="1"/>
              <a:t>hanya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menyebarkan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, </a:t>
            </a:r>
            <a:r>
              <a:rPr lang="en-ID" dirty="0" err="1"/>
              <a:t>tapi</a:t>
            </a:r>
            <a:r>
              <a:rPr lang="en-ID" dirty="0"/>
              <a:t> juga </a:t>
            </a:r>
            <a:r>
              <a:rPr lang="en-ID" dirty="0" err="1"/>
              <a:t>memahami</a:t>
            </a:r>
            <a:r>
              <a:rPr lang="en-ID" dirty="0"/>
              <a:t> </a:t>
            </a:r>
            <a:r>
              <a:rPr lang="en-ID" dirty="0" err="1"/>
              <a:t>kepentingan</a:t>
            </a:r>
            <a:r>
              <a:rPr lang="en-ID" dirty="0"/>
              <a:t> media </a:t>
            </a:r>
            <a:r>
              <a:rPr lang="en-ID" dirty="0" err="1"/>
              <a:t>sehingga</a:t>
            </a:r>
            <a:r>
              <a:rPr lang="en-ID" dirty="0"/>
              <a:t> </a:t>
            </a:r>
            <a:r>
              <a:rPr lang="en-ID" dirty="0" err="1"/>
              <a:t>hubungan</a:t>
            </a:r>
            <a:r>
              <a:rPr lang="en-ID" dirty="0"/>
              <a:t> yang </a:t>
            </a:r>
            <a:r>
              <a:rPr lang="en-ID" dirty="0" err="1"/>
              <a:t>tercipta</a:t>
            </a:r>
            <a:r>
              <a:rPr lang="en-ID" dirty="0"/>
              <a:t> </a:t>
            </a:r>
            <a:r>
              <a:rPr lang="en-ID" dirty="0" err="1"/>
              <a:t>saling</a:t>
            </a:r>
            <a:r>
              <a:rPr lang="en-ID" dirty="0"/>
              <a:t> </a:t>
            </a:r>
            <a:r>
              <a:rPr lang="en-ID" dirty="0" err="1"/>
              <a:t>menguntungkan</a:t>
            </a:r>
            <a:r>
              <a:rPr lang="en-ID" dirty="0"/>
              <a:t>.</a:t>
            </a:r>
          </a:p>
          <a:p>
            <a:pPr marL="0" indent="0">
              <a:buNone/>
            </a:pPr>
            <a:r>
              <a:rPr lang="en-ID" b="1" dirty="0"/>
              <a:t>Mutual Understanding = </a:t>
            </a:r>
            <a:r>
              <a:rPr lang="en-ID" b="1" dirty="0" err="1"/>
              <a:t>komunikasi</a:t>
            </a:r>
            <a:r>
              <a:rPr lang="en-ID" b="1" dirty="0"/>
              <a:t> dua </a:t>
            </a:r>
            <a:r>
              <a:rPr lang="en-ID" b="1" dirty="0" err="1"/>
              <a:t>arah</a:t>
            </a:r>
            <a:r>
              <a:rPr lang="en-ID" b="1" dirty="0"/>
              <a:t> yang </a:t>
            </a:r>
            <a:r>
              <a:rPr lang="en-ID" b="1" dirty="0" err="1"/>
              <a:t>menghasilkan</a:t>
            </a:r>
            <a:r>
              <a:rPr lang="en-ID" b="1" dirty="0"/>
              <a:t> </a:t>
            </a:r>
            <a:r>
              <a:rPr lang="en-ID" b="1" dirty="0" err="1"/>
              <a:t>saling</a:t>
            </a:r>
            <a:r>
              <a:rPr lang="en-ID" b="1" dirty="0"/>
              <a:t> </a:t>
            </a:r>
            <a:r>
              <a:rPr lang="en-ID" b="1" dirty="0" err="1"/>
              <a:t>percaya</a:t>
            </a:r>
            <a:r>
              <a:rPr lang="en-ID" b="1" dirty="0"/>
              <a:t>, </a:t>
            </a:r>
            <a:r>
              <a:rPr lang="en-ID" b="1" dirty="0" err="1"/>
              <a:t>saling</a:t>
            </a:r>
            <a:r>
              <a:rPr lang="en-ID" b="1" dirty="0"/>
              <a:t> </a:t>
            </a:r>
            <a:r>
              <a:rPr lang="en-ID" b="1" dirty="0" err="1"/>
              <a:t>menghargai</a:t>
            </a:r>
            <a:r>
              <a:rPr lang="en-ID" b="1" dirty="0"/>
              <a:t>, dan </a:t>
            </a:r>
            <a:r>
              <a:rPr lang="en-ID" b="1" dirty="0" err="1"/>
              <a:t>saling</a:t>
            </a:r>
            <a:r>
              <a:rPr lang="en-ID" b="1" dirty="0"/>
              <a:t> </a:t>
            </a:r>
            <a:r>
              <a:rPr lang="en-ID" b="1" dirty="0" err="1"/>
              <a:t>mengerti</a:t>
            </a:r>
            <a:r>
              <a:rPr lang="en-ID" dirty="0"/>
              <a:t> </a:t>
            </a:r>
            <a:r>
              <a:rPr lang="en-ID" dirty="0" err="1"/>
              <a:t>antara</a:t>
            </a:r>
            <a:r>
              <a:rPr lang="en-ID" dirty="0"/>
              <a:t> </a:t>
            </a:r>
            <a:r>
              <a:rPr lang="en-ID" dirty="0" err="1"/>
              <a:t>organisasi</a:t>
            </a:r>
            <a:r>
              <a:rPr lang="en-ID" dirty="0"/>
              <a:t> dan </a:t>
            </a:r>
            <a:r>
              <a:rPr lang="en-ID" dirty="0" err="1"/>
              <a:t>publiknya</a:t>
            </a:r>
            <a:r>
              <a:rPr lang="en-ID" dirty="0"/>
              <a:t>.</a:t>
            </a:r>
          </a:p>
          <a:p>
            <a:pPr lvl="0"/>
            <a:endParaRPr lang="en-ID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0662484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E4DF41-EC00-45EB-321E-39DA7EC621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dirty="0"/>
              <a:t>Mutual Benefit:</a:t>
            </a:r>
            <a:br>
              <a:rPr lang="en-ID" dirty="0"/>
            </a:b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EE9A15-4D5B-9917-F888-227A45E02E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ID" b="1" dirty="0"/>
              <a:t>Program CSR Perusahaan:</a:t>
            </a:r>
            <a:endParaRPr lang="en-ID" dirty="0"/>
          </a:p>
          <a:p>
            <a:pPr lvl="1"/>
            <a:r>
              <a:rPr lang="en-ID" dirty="0"/>
              <a:t>Perusahaan </a:t>
            </a:r>
            <a:r>
              <a:rPr lang="en-ID" dirty="0" err="1"/>
              <a:t>melakukan</a:t>
            </a:r>
            <a:r>
              <a:rPr lang="en-ID" dirty="0"/>
              <a:t> </a:t>
            </a:r>
            <a:r>
              <a:rPr lang="en-ID" dirty="0" err="1"/>
              <a:t>penghijauan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memberikan</a:t>
            </a:r>
            <a:r>
              <a:rPr lang="en-ID" dirty="0"/>
              <a:t> </a:t>
            </a:r>
            <a:r>
              <a:rPr lang="en-ID" dirty="0" err="1"/>
              <a:t>pelatihan</a:t>
            </a:r>
            <a:r>
              <a:rPr lang="en-ID" dirty="0"/>
              <a:t> </a:t>
            </a:r>
            <a:r>
              <a:rPr lang="en-ID" dirty="0" err="1"/>
              <a:t>keterampilan</a:t>
            </a:r>
            <a:r>
              <a:rPr lang="en-ID" dirty="0"/>
              <a:t> </a:t>
            </a:r>
            <a:r>
              <a:rPr lang="en-ID" dirty="0" err="1"/>
              <a:t>kepada</a:t>
            </a:r>
            <a:r>
              <a:rPr lang="en-ID" dirty="0"/>
              <a:t> </a:t>
            </a:r>
            <a:r>
              <a:rPr lang="en-ID" dirty="0" err="1"/>
              <a:t>masyarakat</a:t>
            </a:r>
            <a:r>
              <a:rPr lang="en-ID" dirty="0"/>
              <a:t> </a:t>
            </a:r>
            <a:r>
              <a:rPr lang="en-ID" dirty="0" err="1"/>
              <a:t>sekitar</a:t>
            </a:r>
            <a:r>
              <a:rPr lang="en-ID" dirty="0"/>
              <a:t> </a:t>
            </a:r>
            <a:r>
              <a:rPr lang="en-ID" dirty="0" err="1"/>
              <a:t>pabrik</a:t>
            </a:r>
            <a:r>
              <a:rPr lang="en-ID" dirty="0"/>
              <a:t>.</a:t>
            </a:r>
          </a:p>
          <a:p>
            <a:pPr lvl="1"/>
            <a:r>
              <a:rPr lang="en-ID" dirty="0"/>
              <a:t>Manfaat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masyarakat</a:t>
            </a:r>
            <a:r>
              <a:rPr lang="en-ID" dirty="0"/>
              <a:t> → </a:t>
            </a:r>
            <a:r>
              <a:rPr lang="en-ID" dirty="0" err="1"/>
              <a:t>lingkungan</a:t>
            </a:r>
            <a:r>
              <a:rPr lang="en-ID" dirty="0"/>
              <a:t>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sehat</a:t>
            </a:r>
            <a:r>
              <a:rPr lang="en-ID" dirty="0"/>
              <a:t> &amp; </a:t>
            </a:r>
            <a:r>
              <a:rPr lang="en-ID" dirty="0" err="1"/>
              <a:t>keterampilan</a:t>
            </a:r>
            <a:r>
              <a:rPr lang="en-ID" dirty="0"/>
              <a:t> </a:t>
            </a:r>
            <a:r>
              <a:rPr lang="en-ID" dirty="0" err="1"/>
              <a:t>meningkat</a:t>
            </a:r>
            <a:r>
              <a:rPr lang="en-ID" dirty="0"/>
              <a:t>.</a:t>
            </a:r>
          </a:p>
          <a:p>
            <a:pPr lvl="1"/>
            <a:r>
              <a:rPr lang="en-ID" dirty="0"/>
              <a:t>Manfaat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perusahaan</a:t>
            </a:r>
            <a:r>
              <a:rPr lang="en-ID" dirty="0"/>
              <a:t> → </a:t>
            </a:r>
            <a:r>
              <a:rPr lang="en-ID" dirty="0" err="1"/>
              <a:t>citra</a:t>
            </a:r>
            <a:r>
              <a:rPr lang="en-ID" dirty="0"/>
              <a:t> </a:t>
            </a:r>
            <a:r>
              <a:rPr lang="en-ID" dirty="0" err="1"/>
              <a:t>positif</a:t>
            </a:r>
            <a:r>
              <a:rPr lang="en-ID" dirty="0"/>
              <a:t> dan </a:t>
            </a:r>
            <a:r>
              <a:rPr lang="en-ID" dirty="0" err="1"/>
              <a:t>kepercayaan</a:t>
            </a:r>
            <a:r>
              <a:rPr lang="en-ID" dirty="0"/>
              <a:t> </a:t>
            </a:r>
            <a:r>
              <a:rPr lang="en-ID" dirty="0" err="1"/>
              <a:t>publik</a:t>
            </a:r>
            <a:r>
              <a:rPr lang="en-ID" dirty="0"/>
              <a:t> </a:t>
            </a:r>
            <a:r>
              <a:rPr lang="en-ID" dirty="0" err="1"/>
              <a:t>meningkat</a:t>
            </a:r>
            <a:r>
              <a:rPr lang="en-ID" dirty="0"/>
              <a:t>.</a:t>
            </a:r>
          </a:p>
          <a:p>
            <a:pPr lvl="0"/>
            <a:r>
              <a:rPr lang="en-ID" b="1" dirty="0" err="1"/>
              <a:t>Kerja</a:t>
            </a:r>
            <a:r>
              <a:rPr lang="en-ID" b="1" dirty="0"/>
              <a:t> Sama Media:</a:t>
            </a:r>
            <a:endParaRPr lang="en-ID" dirty="0"/>
          </a:p>
          <a:p>
            <a:pPr lvl="1"/>
            <a:r>
              <a:rPr lang="en-ID" dirty="0"/>
              <a:t>PR </a:t>
            </a:r>
            <a:r>
              <a:rPr lang="en-ID" dirty="0" err="1"/>
              <a:t>menyediakan</a:t>
            </a:r>
            <a:r>
              <a:rPr lang="en-ID" dirty="0"/>
              <a:t> data/</a:t>
            </a:r>
            <a:r>
              <a:rPr lang="en-ID" dirty="0" err="1"/>
              <a:t>informasi</a:t>
            </a:r>
            <a:r>
              <a:rPr lang="en-ID" dirty="0"/>
              <a:t> </a:t>
            </a:r>
            <a:r>
              <a:rPr lang="en-ID" dirty="0" err="1"/>
              <a:t>akurat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wartawan</a:t>
            </a:r>
            <a:r>
              <a:rPr lang="en-ID" dirty="0"/>
              <a:t>.</a:t>
            </a:r>
          </a:p>
          <a:p>
            <a:pPr lvl="1"/>
            <a:r>
              <a:rPr lang="it-IT" dirty="0"/>
              <a:t>Manfaat untuk media → mendapatkan berita berkualitas.</a:t>
            </a:r>
            <a:endParaRPr lang="en-ID" dirty="0"/>
          </a:p>
          <a:p>
            <a:pPr lvl="1"/>
            <a:r>
              <a:rPr lang="it-IT" dirty="0"/>
              <a:t>Manfaat untuk perusahaan → memperoleh pemberitaan yang baik dan kredibel.</a:t>
            </a:r>
            <a:endParaRPr lang="en-ID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2454539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15825D-E3E7-0BDD-E933-D87FE975CE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dirty="0"/>
              <a:t>Mutual Benefit</a:t>
            </a:r>
            <a:br>
              <a:rPr lang="en-ID" dirty="0"/>
            </a:b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0941C2-2F67-F580-B1CB-6F8B985CB9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ID" b="1" dirty="0"/>
              <a:t>Event Sponsorship:</a:t>
            </a:r>
            <a:endParaRPr lang="en-ID" dirty="0"/>
          </a:p>
          <a:p>
            <a:pPr lvl="1"/>
            <a:r>
              <a:rPr lang="it-IT" dirty="0"/>
              <a:t>Perusahaan mensponsori kegiatan olahraga atau pendidikan.</a:t>
            </a:r>
            <a:endParaRPr lang="en-ID" dirty="0"/>
          </a:p>
          <a:p>
            <a:pPr lvl="1"/>
            <a:r>
              <a:rPr lang="it-IT" dirty="0"/>
              <a:t>Manfaat untuk masyarakat → kegiatan dapat terlaksana dengan baik.</a:t>
            </a:r>
            <a:endParaRPr lang="en-ID" dirty="0"/>
          </a:p>
          <a:p>
            <a:pPr lvl="1"/>
            <a:r>
              <a:rPr lang="en-ID" dirty="0"/>
              <a:t>Manfaat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perusahaan</a:t>
            </a:r>
            <a:r>
              <a:rPr lang="en-ID" dirty="0"/>
              <a:t> → brand </a:t>
            </a:r>
            <a:r>
              <a:rPr lang="en-ID" dirty="0" err="1"/>
              <a:t>dikenal</a:t>
            </a:r>
            <a:r>
              <a:rPr lang="en-ID" dirty="0"/>
              <a:t> </a:t>
            </a:r>
            <a:r>
              <a:rPr lang="en-ID" dirty="0" err="1"/>
              <a:t>luas</a:t>
            </a:r>
            <a:r>
              <a:rPr lang="en-ID" dirty="0"/>
              <a:t>, </a:t>
            </a:r>
            <a:r>
              <a:rPr lang="en-ID" dirty="0" err="1"/>
              <a:t>reputasi</a:t>
            </a:r>
            <a:r>
              <a:rPr lang="en-ID" dirty="0"/>
              <a:t> </a:t>
            </a:r>
            <a:r>
              <a:rPr lang="en-ID" dirty="0" err="1"/>
              <a:t>meningkat</a:t>
            </a:r>
            <a:r>
              <a:rPr lang="en-ID" dirty="0"/>
              <a:t>.</a:t>
            </a:r>
          </a:p>
          <a:p>
            <a:pPr lvl="0"/>
            <a:r>
              <a:rPr lang="en-ID" b="1" dirty="0" err="1"/>
              <a:t>Hubungan</a:t>
            </a:r>
            <a:r>
              <a:rPr lang="en-ID" b="1" dirty="0"/>
              <a:t> </a:t>
            </a:r>
            <a:r>
              <a:rPr lang="en-ID" b="1" dirty="0" err="1"/>
              <a:t>dengan</a:t>
            </a:r>
            <a:r>
              <a:rPr lang="en-ID" b="1" dirty="0"/>
              <a:t> </a:t>
            </a:r>
            <a:r>
              <a:rPr lang="en-ID" b="1" dirty="0" err="1"/>
              <a:t>Karyawan</a:t>
            </a:r>
            <a:r>
              <a:rPr lang="en-ID" b="1" dirty="0"/>
              <a:t>:</a:t>
            </a:r>
            <a:endParaRPr lang="en-ID" dirty="0"/>
          </a:p>
          <a:p>
            <a:pPr lvl="1"/>
            <a:r>
              <a:rPr lang="en-ID" dirty="0"/>
              <a:t>Perusahaan </a:t>
            </a:r>
            <a:r>
              <a:rPr lang="en-ID" dirty="0" err="1"/>
              <a:t>menyediakan</a:t>
            </a:r>
            <a:r>
              <a:rPr lang="en-ID" dirty="0"/>
              <a:t> </a:t>
            </a:r>
            <a:r>
              <a:rPr lang="en-ID" dirty="0" err="1"/>
              <a:t>fasilitas</a:t>
            </a:r>
            <a:r>
              <a:rPr lang="en-ID" dirty="0"/>
              <a:t> </a:t>
            </a:r>
            <a:r>
              <a:rPr lang="en-ID" dirty="0" err="1"/>
              <a:t>kesehatan</a:t>
            </a:r>
            <a:r>
              <a:rPr lang="en-ID" dirty="0"/>
              <a:t> dan </a:t>
            </a:r>
            <a:r>
              <a:rPr lang="en-ID" dirty="0" err="1"/>
              <a:t>beasiswa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keluarga</a:t>
            </a:r>
            <a:r>
              <a:rPr lang="en-ID" dirty="0"/>
              <a:t> </a:t>
            </a:r>
            <a:r>
              <a:rPr lang="en-ID" dirty="0" err="1"/>
              <a:t>karyawan</a:t>
            </a:r>
            <a:r>
              <a:rPr lang="en-ID" dirty="0"/>
              <a:t>.</a:t>
            </a:r>
          </a:p>
          <a:p>
            <a:pPr lvl="1"/>
            <a:r>
              <a:rPr lang="en-ID" dirty="0"/>
              <a:t>Manfaat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karyawan</a:t>
            </a:r>
            <a:r>
              <a:rPr lang="en-ID" dirty="0"/>
              <a:t> → </a:t>
            </a:r>
            <a:r>
              <a:rPr lang="en-ID" dirty="0" err="1"/>
              <a:t>kesejahteraan</a:t>
            </a:r>
            <a:r>
              <a:rPr lang="en-ID" dirty="0"/>
              <a:t> </a:t>
            </a:r>
            <a:r>
              <a:rPr lang="en-ID" dirty="0" err="1"/>
              <a:t>meningkat</a:t>
            </a:r>
            <a:r>
              <a:rPr lang="en-ID" dirty="0"/>
              <a:t>.</a:t>
            </a:r>
          </a:p>
          <a:p>
            <a:pPr lvl="1"/>
            <a:r>
              <a:rPr lang="en-ID" dirty="0"/>
              <a:t>Manfaat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perusahaan</a:t>
            </a:r>
            <a:r>
              <a:rPr lang="en-ID" dirty="0"/>
              <a:t> → </a:t>
            </a:r>
            <a:r>
              <a:rPr lang="en-ID" dirty="0" err="1"/>
              <a:t>loyalitas</a:t>
            </a:r>
            <a:r>
              <a:rPr lang="en-ID" dirty="0"/>
              <a:t> </a:t>
            </a:r>
            <a:r>
              <a:rPr lang="en-ID" dirty="0" err="1"/>
              <a:t>karyawan</a:t>
            </a:r>
            <a:r>
              <a:rPr lang="en-ID" dirty="0"/>
              <a:t> </a:t>
            </a:r>
            <a:r>
              <a:rPr lang="en-ID" dirty="0" err="1"/>
              <a:t>tinggi</a:t>
            </a:r>
            <a:r>
              <a:rPr lang="en-ID" dirty="0"/>
              <a:t>, </a:t>
            </a:r>
            <a:r>
              <a:rPr lang="en-ID" dirty="0" err="1"/>
              <a:t>produktivitas</a:t>
            </a:r>
            <a:r>
              <a:rPr lang="en-ID" dirty="0"/>
              <a:t> naik.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7175743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1DD449-A597-DB9B-B46C-2E50A17541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dirty="0"/>
              <a:t>Mutual Benefit:</a:t>
            </a:r>
            <a:br>
              <a:rPr lang="en-ID" dirty="0"/>
            </a:b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4075C0-C042-16D5-169A-EC49BE5E63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ID" b="1" dirty="0" err="1"/>
              <a:t>Kolaborasi</a:t>
            </a:r>
            <a:r>
              <a:rPr lang="en-ID" b="1" dirty="0"/>
              <a:t> </a:t>
            </a:r>
            <a:r>
              <a:rPr lang="en-ID" b="1" dirty="0" err="1"/>
              <a:t>Pemerintah</a:t>
            </a:r>
            <a:r>
              <a:rPr lang="en-ID" b="1" dirty="0"/>
              <a:t> dan Perusahaan:</a:t>
            </a:r>
            <a:endParaRPr lang="en-ID" dirty="0"/>
          </a:p>
          <a:p>
            <a:pPr lvl="1"/>
            <a:r>
              <a:rPr lang="en-ID" dirty="0"/>
              <a:t>Perusahaan </a:t>
            </a:r>
            <a:r>
              <a:rPr lang="en-ID" dirty="0" err="1"/>
              <a:t>membantu</a:t>
            </a:r>
            <a:r>
              <a:rPr lang="en-ID" dirty="0"/>
              <a:t> program </a:t>
            </a:r>
            <a:r>
              <a:rPr lang="en-ID" dirty="0" err="1"/>
              <a:t>pemerintah</a:t>
            </a:r>
            <a:r>
              <a:rPr lang="en-ID" dirty="0"/>
              <a:t>, </a:t>
            </a:r>
            <a:r>
              <a:rPr lang="en-ID" dirty="0" err="1"/>
              <a:t>misalnya</a:t>
            </a:r>
            <a:r>
              <a:rPr lang="en-ID" dirty="0"/>
              <a:t> </a:t>
            </a:r>
            <a:r>
              <a:rPr lang="en-ID" dirty="0" err="1"/>
              <a:t>vaksinasi</a:t>
            </a:r>
            <a:r>
              <a:rPr lang="en-ID" dirty="0"/>
              <a:t> </a:t>
            </a:r>
            <a:r>
              <a:rPr lang="en-ID" dirty="0" err="1"/>
              <a:t>massal</a:t>
            </a:r>
            <a:r>
              <a:rPr lang="en-ID" dirty="0"/>
              <a:t>.</a:t>
            </a:r>
          </a:p>
          <a:p>
            <a:pPr lvl="1"/>
            <a:r>
              <a:rPr lang="en-ID" dirty="0"/>
              <a:t>Manfaat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pemerintah</a:t>
            </a:r>
            <a:r>
              <a:rPr lang="en-ID" dirty="0"/>
              <a:t> → target </a:t>
            </a:r>
            <a:r>
              <a:rPr lang="en-ID" dirty="0" err="1"/>
              <a:t>kesehatan</a:t>
            </a:r>
            <a:r>
              <a:rPr lang="en-ID" dirty="0"/>
              <a:t> </a:t>
            </a:r>
            <a:r>
              <a:rPr lang="en-ID" dirty="0" err="1"/>
              <a:t>tercapai</a:t>
            </a:r>
            <a:r>
              <a:rPr lang="en-ID" dirty="0"/>
              <a:t>.</a:t>
            </a:r>
          </a:p>
          <a:p>
            <a:pPr marL="0" indent="0">
              <a:buNone/>
            </a:pPr>
            <a:r>
              <a:rPr lang="en-ID" dirty="0"/>
              <a:t>      Manfaat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perusahaan</a:t>
            </a:r>
            <a:r>
              <a:rPr lang="en-ID" dirty="0"/>
              <a:t> → </a:t>
            </a:r>
            <a:r>
              <a:rPr lang="en-ID" dirty="0" err="1"/>
              <a:t>mendapat</a:t>
            </a:r>
            <a:r>
              <a:rPr lang="en-ID" dirty="0"/>
              <a:t> </a:t>
            </a:r>
            <a:r>
              <a:rPr lang="en-ID" dirty="0" err="1"/>
              <a:t>apresiasi</a:t>
            </a:r>
            <a:r>
              <a:rPr lang="en-ID" dirty="0"/>
              <a:t> </a:t>
            </a:r>
            <a:r>
              <a:rPr lang="en-ID" dirty="0" err="1"/>
              <a:t>publik</a:t>
            </a:r>
            <a:r>
              <a:rPr lang="en-ID" dirty="0"/>
              <a:t> dan    </a:t>
            </a:r>
            <a:r>
              <a:rPr lang="en-ID" dirty="0" err="1"/>
              <a:t>kepercayaan</a:t>
            </a:r>
            <a:endParaRPr lang="en-ID" dirty="0"/>
          </a:p>
          <a:p>
            <a:pPr marL="0" indent="0">
              <a:buNone/>
            </a:pPr>
            <a:endParaRPr lang="en-ID" dirty="0"/>
          </a:p>
          <a:p>
            <a:pPr marL="0" indent="0">
              <a:buNone/>
            </a:pPr>
            <a:r>
              <a:rPr lang="en-ID" b="1" dirty="0"/>
              <a:t>Mutual Benefit </a:t>
            </a:r>
            <a:r>
              <a:rPr lang="en-ID" b="1" dirty="0" err="1"/>
              <a:t>dalam</a:t>
            </a:r>
            <a:r>
              <a:rPr lang="en-ID" b="1" dirty="0"/>
              <a:t> PR = </a:t>
            </a:r>
            <a:r>
              <a:rPr lang="en-ID" b="1" dirty="0" err="1"/>
              <a:t>hubungan</a:t>
            </a:r>
            <a:r>
              <a:rPr lang="en-ID" b="1" dirty="0"/>
              <a:t> yang win–win, </a:t>
            </a:r>
            <a:r>
              <a:rPr lang="en-ID" b="1" dirty="0" err="1"/>
              <a:t>saling</a:t>
            </a:r>
            <a:r>
              <a:rPr lang="en-ID" b="1" dirty="0"/>
              <a:t> </a:t>
            </a:r>
            <a:r>
              <a:rPr lang="en-ID" b="1" dirty="0" err="1"/>
              <a:t>menguntungkan</a:t>
            </a:r>
            <a:r>
              <a:rPr lang="en-ID" b="1" dirty="0"/>
              <a:t>, dan </a:t>
            </a:r>
            <a:r>
              <a:rPr lang="en-ID" b="1" dirty="0" err="1"/>
              <a:t>berkelanjutan</a:t>
            </a:r>
            <a:r>
              <a:rPr lang="en-ID" dirty="0"/>
              <a:t>.</a:t>
            </a:r>
          </a:p>
          <a:p>
            <a:pPr marL="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7372588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BED61E-5FED-D520-7B68-FF82EF0356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DEFINISI PRINSIP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548C4C-A752-BCB2-B690-C9901AC660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en-ID" b="1" dirty="0"/>
              <a:t>Kamus Besar Bahasa Indonesia (KBBI)</a:t>
            </a:r>
            <a:br>
              <a:rPr lang="en-ID" dirty="0"/>
            </a:br>
            <a:r>
              <a:rPr lang="en-ID" dirty="0" err="1"/>
              <a:t>Prinsip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asas</a:t>
            </a:r>
            <a:r>
              <a:rPr lang="en-ID" dirty="0"/>
              <a:t>, </a:t>
            </a:r>
            <a:r>
              <a:rPr lang="en-ID" dirty="0" err="1"/>
              <a:t>kebenaran</a:t>
            </a:r>
            <a:r>
              <a:rPr lang="en-ID" dirty="0"/>
              <a:t> yang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pokok</a:t>
            </a:r>
            <a:r>
              <a:rPr lang="en-ID" dirty="0"/>
              <a:t> </a:t>
            </a:r>
            <a:r>
              <a:rPr lang="en-ID" dirty="0" err="1"/>
              <a:t>dasar</a:t>
            </a:r>
            <a:r>
              <a:rPr lang="en-ID" dirty="0"/>
              <a:t> </a:t>
            </a:r>
            <a:r>
              <a:rPr lang="en-ID" dirty="0" err="1"/>
              <a:t>berpikir</a:t>
            </a:r>
            <a:r>
              <a:rPr lang="en-ID" dirty="0"/>
              <a:t>, </a:t>
            </a:r>
            <a:r>
              <a:rPr lang="en-ID" dirty="0" err="1"/>
              <a:t>bertindak</a:t>
            </a:r>
            <a:r>
              <a:rPr lang="en-ID" dirty="0"/>
              <a:t>, dan </a:t>
            </a:r>
            <a:r>
              <a:rPr lang="en-ID" dirty="0" err="1"/>
              <a:t>sebagainya</a:t>
            </a:r>
            <a:r>
              <a:rPr lang="en-ID" dirty="0"/>
              <a:t>.</a:t>
            </a:r>
          </a:p>
          <a:p>
            <a:pPr lvl="0"/>
            <a:r>
              <a:rPr lang="en-ID" b="1" dirty="0"/>
              <a:t>John Dewey</a:t>
            </a:r>
            <a:br>
              <a:rPr lang="en-ID" dirty="0"/>
            </a:br>
            <a:r>
              <a:rPr lang="en-ID" dirty="0" err="1"/>
              <a:t>Prinsip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keyakinan</a:t>
            </a:r>
            <a:r>
              <a:rPr lang="en-ID" dirty="0"/>
              <a:t> </a:t>
            </a:r>
            <a:r>
              <a:rPr lang="en-ID" dirty="0" err="1"/>
              <a:t>dasar</a:t>
            </a:r>
            <a:r>
              <a:rPr lang="en-ID" dirty="0"/>
              <a:t> yang </a:t>
            </a:r>
            <a:r>
              <a:rPr lang="en-ID" dirty="0" err="1"/>
              <a:t>digunakan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pedoman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mengambil</a:t>
            </a:r>
            <a:r>
              <a:rPr lang="en-ID" dirty="0"/>
              <a:t> </a:t>
            </a:r>
            <a:r>
              <a:rPr lang="en-ID" dirty="0" err="1"/>
              <a:t>keputusan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melakukan</a:t>
            </a:r>
            <a:r>
              <a:rPr lang="en-ID" dirty="0"/>
              <a:t> </a:t>
            </a:r>
            <a:r>
              <a:rPr lang="en-ID" dirty="0" err="1"/>
              <a:t>suatu</a:t>
            </a:r>
            <a:r>
              <a:rPr lang="en-ID" dirty="0"/>
              <a:t> </a:t>
            </a:r>
            <a:r>
              <a:rPr lang="en-ID" dirty="0" err="1"/>
              <a:t>tindakan</a:t>
            </a:r>
            <a:r>
              <a:rPr lang="en-ID" dirty="0"/>
              <a:t>.</a:t>
            </a:r>
          </a:p>
          <a:p>
            <a:pPr lvl="0"/>
            <a:r>
              <a:rPr lang="en-ID" b="1" dirty="0"/>
              <a:t>George R. Terry</a:t>
            </a:r>
            <a:r>
              <a:rPr lang="en-ID" dirty="0"/>
              <a:t> (</a:t>
            </a:r>
            <a:r>
              <a:rPr lang="en-ID" dirty="0" err="1"/>
              <a:t>ahli</a:t>
            </a:r>
            <a:r>
              <a:rPr lang="en-ID" dirty="0"/>
              <a:t> </a:t>
            </a:r>
            <a:r>
              <a:rPr lang="en-ID" dirty="0" err="1"/>
              <a:t>manajemen</a:t>
            </a:r>
            <a:r>
              <a:rPr lang="en-ID" dirty="0"/>
              <a:t>)</a:t>
            </a:r>
            <a:br>
              <a:rPr lang="en-ID" dirty="0"/>
            </a:br>
            <a:r>
              <a:rPr lang="en-ID" dirty="0" err="1"/>
              <a:t>Prinsip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pernyataan</a:t>
            </a:r>
            <a:r>
              <a:rPr lang="en-ID" dirty="0"/>
              <a:t> </a:t>
            </a:r>
            <a:r>
              <a:rPr lang="en-ID" dirty="0" err="1"/>
              <a:t>mendasar</a:t>
            </a:r>
            <a:r>
              <a:rPr lang="en-ID" dirty="0"/>
              <a:t>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kebenaran</a:t>
            </a:r>
            <a:r>
              <a:rPr lang="en-ID" dirty="0"/>
              <a:t> </a:t>
            </a:r>
            <a:r>
              <a:rPr lang="en-ID" dirty="0" err="1"/>
              <a:t>umum</a:t>
            </a:r>
            <a:r>
              <a:rPr lang="en-ID" dirty="0"/>
              <a:t> yang </a:t>
            </a:r>
            <a:r>
              <a:rPr lang="en-ID" dirty="0" err="1"/>
              <a:t>dijadikan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pedoman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berpikir</a:t>
            </a:r>
            <a:r>
              <a:rPr lang="en-ID" dirty="0"/>
              <a:t> dan </a:t>
            </a:r>
            <a:r>
              <a:rPr lang="en-ID" dirty="0" err="1"/>
              <a:t>bertindak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konsisten</a:t>
            </a:r>
            <a:r>
              <a:rPr lang="en-ID" dirty="0"/>
              <a:t>.</a:t>
            </a:r>
          </a:p>
          <a:p>
            <a:pPr lvl="0"/>
            <a:r>
              <a:rPr lang="en-ID" b="1" dirty="0"/>
              <a:t>Harold Koontz &amp; Heinz </a:t>
            </a:r>
            <a:r>
              <a:rPr lang="en-ID" b="1" dirty="0" err="1"/>
              <a:t>Weihrich</a:t>
            </a:r>
            <a:br>
              <a:rPr lang="en-ID" dirty="0"/>
            </a:br>
            <a:r>
              <a:rPr lang="en-ID" dirty="0" err="1"/>
              <a:t>Prinsip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pedoman</a:t>
            </a:r>
            <a:r>
              <a:rPr lang="en-ID" dirty="0"/>
              <a:t> universal yang </a:t>
            </a:r>
            <a:r>
              <a:rPr lang="en-ID" dirty="0" err="1"/>
              <a:t>memberikan</a:t>
            </a:r>
            <a:r>
              <a:rPr lang="en-ID" dirty="0"/>
              <a:t> </a:t>
            </a:r>
            <a:r>
              <a:rPr lang="en-ID" dirty="0" err="1"/>
              <a:t>arah</a:t>
            </a:r>
            <a:r>
              <a:rPr lang="en-ID" dirty="0"/>
              <a:t> </a:t>
            </a:r>
            <a:r>
              <a:rPr lang="en-ID" dirty="0" err="1"/>
              <a:t>bagi</a:t>
            </a:r>
            <a:r>
              <a:rPr lang="en-ID" dirty="0"/>
              <a:t> </a:t>
            </a:r>
            <a:r>
              <a:rPr lang="en-ID" dirty="0" err="1"/>
              <a:t>tindakan</a:t>
            </a:r>
            <a:r>
              <a:rPr lang="en-ID" dirty="0"/>
              <a:t> dan </a:t>
            </a:r>
            <a:r>
              <a:rPr lang="en-ID" dirty="0" err="1"/>
              <a:t>keputusan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organisasi</a:t>
            </a:r>
            <a:r>
              <a:rPr lang="en-ID" dirty="0"/>
              <a:t>.</a:t>
            </a:r>
          </a:p>
          <a:p>
            <a:pPr lvl="0"/>
            <a:r>
              <a:rPr lang="en-ID" b="1" dirty="0"/>
              <a:t>Stephen P. Robbins</a:t>
            </a:r>
            <a:br>
              <a:rPr lang="en-ID" dirty="0"/>
            </a:br>
            <a:r>
              <a:rPr lang="en-ID" dirty="0" err="1"/>
              <a:t>Prinsip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aturan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dasar</a:t>
            </a:r>
            <a:r>
              <a:rPr lang="en-ID" dirty="0"/>
              <a:t> yang </a:t>
            </a:r>
            <a:r>
              <a:rPr lang="en-ID" dirty="0" err="1"/>
              <a:t>memberi</a:t>
            </a:r>
            <a:r>
              <a:rPr lang="en-ID" dirty="0"/>
              <a:t> </a:t>
            </a:r>
            <a:r>
              <a:rPr lang="en-ID" dirty="0" err="1"/>
              <a:t>panduan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perilaku</a:t>
            </a:r>
            <a:r>
              <a:rPr lang="en-ID" dirty="0"/>
              <a:t> </a:t>
            </a:r>
            <a:r>
              <a:rPr lang="en-ID" dirty="0" err="1"/>
              <a:t>individu</a:t>
            </a:r>
            <a:r>
              <a:rPr lang="en-ID" dirty="0"/>
              <a:t> </a:t>
            </a:r>
            <a:r>
              <a:rPr lang="en-ID" dirty="0" err="1"/>
              <a:t>maupun</a:t>
            </a:r>
            <a:r>
              <a:rPr lang="en-ID" dirty="0"/>
              <a:t> </a:t>
            </a:r>
            <a:r>
              <a:rPr lang="en-ID" dirty="0" err="1"/>
              <a:t>kelompok</a:t>
            </a:r>
            <a:r>
              <a:rPr lang="en-ID" dirty="0"/>
              <a:t> agar </a:t>
            </a:r>
            <a:r>
              <a:rPr lang="en-ID" dirty="0" err="1"/>
              <a:t>mencapai</a:t>
            </a:r>
            <a:r>
              <a:rPr lang="en-ID" dirty="0"/>
              <a:t> </a:t>
            </a:r>
            <a:r>
              <a:rPr lang="en-ID" dirty="0" err="1"/>
              <a:t>tujuan</a:t>
            </a:r>
            <a:r>
              <a:rPr lang="en-ID" dirty="0"/>
              <a:t> yang </a:t>
            </a:r>
            <a:r>
              <a:rPr lang="en-ID" dirty="0" err="1"/>
              <a:t>telah</a:t>
            </a:r>
            <a:r>
              <a:rPr lang="en-ID" dirty="0"/>
              <a:t> </a:t>
            </a:r>
            <a:r>
              <a:rPr lang="en-ID" dirty="0" err="1"/>
              <a:t>ditetapkan</a:t>
            </a:r>
            <a:r>
              <a:rPr lang="en-ID" dirty="0"/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5246930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831EB-9EAE-B583-FCAE-B9ACC08F07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KOMUNIKASI DUA ARAH (TWO-WAY COMMUNICATION)</a:t>
            </a:r>
            <a:endParaRPr lang="en-ID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1853E9-E393-5B2A-7C2C-1EAC42F55D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ID" b="1" dirty="0"/>
              <a:t>Dialog </a:t>
            </a:r>
            <a:r>
              <a:rPr lang="en-ID" b="1" dirty="0" err="1"/>
              <a:t>dengan</a:t>
            </a:r>
            <a:r>
              <a:rPr lang="en-ID" b="1" dirty="0"/>
              <a:t> Masyarakat:</a:t>
            </a:r>
            <a:br>
              <a:rPr lang="en-ID" dirty="0"/>
            </a:br>
            <a:r>
              <a:rPr lang="en-ID" dirty="0" err="1"/>
              <a:t>Sebelum</a:t>
            </a:r>
            <a:r>
              <a:rPr lang="en-ID" dirty="0"/>
              <a:t> </a:t>
            </a:r>
            <a:r>
              <a:rPr lang="en-ID" dirty="0" err="1"/>
              <a:t>membangun</a:t>
            </a:r>
            <a:r>
              <a:rPr lang="en-ID" dirty="0"/>
              <a:t> </a:t>
            </a:r>
            <a:r>
              <a:rPr lang="en-ID" dirty="0" err="1"/>
              <a:t>pabrik</a:t>
            </a:r>
            <a:r>
              <a:rPr lang="en-ID" dirty="0"/>
              <a:t> </a:t>
            </a:r>
            <a:r>
              <a:rPr lang="en-ID" dirty="0" err="1"/>
              <a:t>baru</a:t>
            </a:r>
            <a:r>
              <a:rPr lang="en-ID" dirty="0"/>
              <a:t>, </a:t>
            </a:r>
            <a:r>
              <a:rPr lang="en-ID" dirty="0" err="1"/>
              <a:t>perusahaan</a:t>
            </a:r>
            <a:r>
              <a:rPr lang="en-ID" dirty="0"/>
              <a:t> </a:t>
            </a:r>
            <a:r>
              <a:rPr lang="en-ID" dirty="0" err="1"/>
              <a:t>mengadakan</a:t>
            </a:r>
            <a:r>
              <a:rPr lang="en-ID" dirty="0"/>
              <a:t> </a:t>
            </a:r>
            <a:r>
              <a:rPr lang="en-ID" i="1" dirty="0"/>
              <a:t>public hearing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mendengarkan</a:t>
            </a:r>
            <a:r>
              <a:rPr lang="en-ID" dirty="0"/>
              <a:t> </a:t>
            </a:r>
            <a:r>
              <a:rPr lang="en-ID" dirty="0" err="1"/>
              <a:t>pendapat</a:t>
            </a:r>
            <a:r>
              <a:rPr lang="en-ID" dirty="0"/>
              <a:t> dan </a:t>
            </a:r>
            <a:r>
              <a:rPr lang="en-ID" dirty="0" err="1"/>
              <a:t>kekhawatiran</a:t>
            </a:r>
            <a:r>
              <a:rPr lang="en-ID" dirty="0"/>
              <a:t> </a:t>
            </a:r>
            <a:r>
              <a:rPr lang="en-ID" dirty="0" err="1"/>
              <a:t>warga</a:t>
            </a:r>
            <a:r>
              <a:rPr lang="en-ID" dirty="0"/>
              <a:t> </a:t>
            </a:r>
            <a:r>
              <a:rPr lang="en-ID" dirty="0" err="1"/>
              <a:t>sekitar</a:t>
            </a:r>
            <a:r>
              <a:rPr lang="en-ID" dirty="0"/>
              <a:t>.</a:t>
            </a:r>
          </a:p>
          <a:p>
            <a:pPr lvl="0"/>
            <a:r>
              <a:rPr lang="en-ID" b="1" dirty="0"/>
              <a:t>Media Sosial Perusahaan:</a:t>
            </a:r>
            <a:br>
              <a:rPr lang="en-ID" dirty="0"/>
            </a:br>
            <a:r>
              <a:rPr lang="en-ID" dirty="0"/>
              <a:t>PR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hanya</a:t>
            </a:r>
            <a:r>
              <a:rPr lang="en-ID" dirty="0"/>
              <a:t> </a:t>
            </a:r>
            <a:r>
              <a:rPr lang="en-ID" dirty="0" err="1"/>
              <a:t>memposting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</a:t>
            </a:r>
            <a:r>
              <a:rPr lang="en-ID" dirty="0" err="1"/>
              <a:t>produk</a:t>
            </a:r>
            <a:r>
              <a:rPr lang="en-ID" dirty="0"/>
              <a:t>, </a:t>
            </a:r>
            <a:r>
              <a:rPr lang="en-ID" dirty="0" err="1"/>
              <a:t>tetapi</a:t>
            </a:r>
            <a:r>
              <a:rPr lang="en-ID" dirty="0"/>
              <a:t> juga </a:t>
            </a:r>
            <a:r>
              <a:rPr lang="en-ID" dirty="0" err="1"/>
              <a:t>aktif</a:t>
            </a:r>
            <a:r>
              <a:rPr lang="en-ID" dirty="0"/>
              <a:t> </a:t>
            </a:r>
            <a:r>
              <a:rPr lang="en-ID" dirty="0" err="1"/>
              <a:t>membalas</a:t>
            </a:r>
            <a:r>
              <a:rPr lang="en-ID" dirty="0"/>
              <a:t> </a:t>
            </a:r>
            <a:r>
              <a:rPr lang="en-ID" dirty="0" err="1"/>
              <a:t>komentar</a:t>
            </a:r>
            <a:r>
              <a:rPr lang="en-ID" dirty="0"/>
              <a:t>, </a:t>
            </a:r>
            <a:r>
              <a:rPr lang="en-ID" dirty="0" err="1"/>
              <a:t>pertanyaan</a:t>
            </a:r>
            <a:r>
              <a:rPr lang="en-ID" dirty="0"/>
              <a:t>,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keluhan</a:t>
            </a:r>
            <a:r>
              <a:rPr lang="en-ID" dirty="0"/>
              <a:t> </a:t>
            </a:r>
            <a:r>
              <a:rPr lang="en-ID" dirty="0" err="1"/>
              <a:t>konsumen</a:t>
            </a:r>
            <a:r>
              <a:rPr lang="en-ID" dirty="0"/>
              <a:t>.</a:t>
            </a:r>
          </a:p>
          <a:p>
            <a:pPr lvl="0"/>
            <a:r>
              <a:rPr lang="en-ID" b="1" dirty="0"/>
              <a:t>Survey </a:t>
            </a:r>
            <a:r>
              <a:rPr lang="en-ID" b="1" dirty="0" err="1"/>
              <a:t>Kepuasan</a:t>
            </a:r>
            <a:r>
              <a:rPr lang="en-ID" b="1" dirty="0"/>
              <a:t> Publik:</a:t>
            </a:r>
            <a:br>
              <a:rPr lang="en-ID" dirty="0"/>
            </a:br>
            <a:r>
              <a:rPr lang="en-ID" dirty="0" err="1"/>
              <a:t>Instansi</a:t>
            </a:r>
            <a:r>
              <a:rPr lang="en-ID" dirty="0"/>
              <a:t> </a:t>
            </a:r>
            <a:r>
              <a:rPr lang="en-ID" dirty="0" err="1"/>
              <a:t>pemerintah</a:t>
            </a:r>
            <a:r>
              <a:rPr lang="en-ID" dirty="0"/>
              <a:t> </a:t>
            </a:r>
            <a:r>
              <a:rPr lang="en-ID" dirty="0" err="1"/>
              <a:t>mengadakan</a:t>
            </a:r>
            <a:r>
              <a:rPr lang="en-ID" dirty="0"/>
              <a:t> </a:t>
            </a:r>
            <a:r>
              <a:rPr lang="en-ID" dirty="0" err="1"/>
              <a:t>survei</a:t>
            </a:r>
            <a:r>
              <a:rPr lang="en-ID" dirty="0"/>
              <a:t> </a:t>
            </a:r>
            <a:r>
              <a:rPr lang="en-ID" dirty="0" err="1"/>
              <a:t>kepuasan</a:t>
            </a:r>
            <a:r>
              <a:rPr lang="en-ID" dirty="0"/>
              <a:t> </a:t>
            </a:r>
            <a:r>
              <a:rPr lang="en-ID" dirty="0" err="1"/>
              <a:t>layanan</a:t>
            </a:r>
            <a:r>
              <a:rPr lang="en-ID" dirty="0"/>
              <a:t> </a:t>
            </a:r>
            <a:r>
              <a:rPr lang="en-ID" dirty="0" err="1"/>
              <a:t>publik</a:t>
            </a:r>
            <a:r>
              <a:rPr lang="en-ID" dirty="0"/>
              <a:t>, </a:t>
            </a:r>
            <a:r>
              <a:rPr lang="en-ID" dirty="0" err="1"/>
              <a:t>kemudian</a:t>
            </a:r>
            <a:r>
              <a:rPr lang="en-ID" dirty="0"/>
              <a:t> </a:t>
            </a:r>
            <a:r>
              <a:rPr lang="en-ID" dirty="0" err="1"/>
              <a:t>memperbaiki</a:t>
            </a:r>
            <a:r>
              <a:rPr lang="en-ID" dirty="0"/>
              <a:t> </a:t>
            </a:r>
            <a:r>
              <a:rPr lang="en-ID" dirty="0" err="1"/>
              <a:t>pelayanan</a:t>
            </a:r>
            <a:r>
              <a:rPr lang="en-ID" dirty="0"/>
              <a:t> </a:t>
            </a:r>
            <a:r>
              <a:rPr lang="en-ID" dirty="0" err="1"/>
              <a:t>berdasarkan</a:t>
            </a:r>
            <a:r>
              <a:rPr lang="en-ID" dirty="0"/>
              <a:t> </a:t>
            </a:r>
            <a:r>
              <a:rPr lang="en-ID" dirty="0" err="1"/>
              <a:t>hasil</a:t>
            </a:r>
            <a:r>
              <a:rPr lang="en-ID" dirty="0"/>
              <a:t> </a:t>
            </a:r>
            <a:r>
              <a:rPr lang="en-ID" dirty="0" err="1"/>
              <a:t>survei</a:t>
            </a:r>
            <a:r>
              <a:rPr lang="en-ID" dirty="0"/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5872684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D3D6A5-91F7-246A-EAAD-136E834454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KOMUNIKASI DUA ARAH (TWO-WAY COMMUNICATION)</a:t>
            </a:r>
            <a:endParaRPr lang="en-ID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B4B79A-0E77-C384-56DF-4DDECFC32E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ID" b="1" dirty="0"/>
              <a:t>Internal Communication (</a:t>
            </a:r>
            <a:r>
              <a:rPr lang="en-ID" b="1" dirty="0" err="1"/>
              <a:t>Karyawan</a:t>
            </a:r>
            <a:r>
              <a:rPr lang="en-ID" b="1" dirty="0"/>
              <a:t>):</a:t>
            </a:r>
            <a:br>
              <a:rPr lang="en-ID" dirty="0"/>
            </a:br>
            <a:r>
              <a:rPr lang="en-ID" dirty="0" err="1"/>
              <a:t>Manajemen</a:t>
            </a:r>
            <a:r>
              <a:rPr lang="en-ID" dirty="0"/>
              <a:t> </a:t>
            </a:r>
            <a:r>
              <a:rPr lang="en-ID" dirty="0" err="1"/>
              <a:t>perusahaan</a:t>
            </a:r>
            <a:r>
              <a:rPr lang="en-ID" dirty="0"/>
              <a:t> </a:t>
            </a:r>
            <a:r>
              <a:rPr lang="en-ID" dirty="0" err="1"/>
              <a:t>mengadakan</a:t>
            </a:r>
            <a:r>
              <a:rPr lang="en-ID" dirty="0"/>
              <a:t> </a:t>
            </a:r>
            <a:r>
              <a:rPr lang="en-ID" dirty="0" err="1"/>
              <a:t>rapat</a:t>
            </a:r>
            <a:r>
              <a:rPr lang="en-ID" dirty="0"/>
              <a:t> rutin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i="1" dirty="0"/>
              <a:t>town hall meeting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menyampaikan</a:t>
            </a:r>
            <a:r>
              <a:rPr lang="en-ID" dirty="0"/>
              <a:t> </a:t>
            </a:r>
            <a:r>
              <a:rPr lang="en-ID" dirty="0" err="1"/>
              <a:t>kebijakan</a:t>
            </a:r>
            <a:r>
              <a:rPr lang="en-ID" dirty="0"/>
              <a:t> dan </a:t>
            </a:r>
            <a:r>
              <a:rPr lang="en-ID" dirty="0" err="1"/>
              <a:t>mendengarkan</a:t>
            </a:r>
            <a:r>
              <a:rPr lang="en-ID" dirty="0"/>
              <a:t> </a:t>
            </a:r>
            <a:r>
              <a:rPr lang="en-ID" dirty="0" err="1"/>
              <a:t>masukan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karyawan</a:t>
            </a:r>
            <a:r>
              <a:rPr lang="en-ID" dirty="0"/>
              <a:t>.</a:t>
            </a:r>
          </a:p>
          <a:p>
            <a:pPr lvl="0"/>
            <a:r>
              <a:rPr lang="en-ID" b="1" dirty="0"/>
              <a:t>Customer Service / Call </a:t>
            </a:r>
            <a:r>
              <a:rPr lang="en-ID" b="1" dirty="0" err="1"/>
              <a:t>Center</a:t>
            </a:r>
            <a:r>
              <a:rPr lang="en-ID" b="1" dirty="0"/>
              <a:t>:</a:t>
            </a:r>
            <a:br>
              <a:rPr lang="en-ID" dirty="0"/>
            </a:br>
            <a:r>
              <a:rPr lang="en-ID" dirty="0"/>
              <a:t>Perusahaan </a:t>
            </a:r>
            <a:r>
              <a:rPr lang="en-ID" dirty="0" err="1"/>
              <a:t>membuka</a:t>
            </a:r>
            <a:r>
              <a:rPr lang="en-ID" dirty="0"/>
              <a:t> </a:t>
            </a:r>
            <a:r>
              <a:rPr lang="en-ID" dirty="0" err="1"/>
              <a:t>layanan</a:t>
            </a:r>
            <a:r>
              <a:rPr lang="en-ID" dirty="0"/>
              <a:t> </a:t>
            </a:r>
            <a:r>
              <a:rPr lang="en-ID" dirty="0" err="1"/>
              <a:t>telepon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chat </a:t>
            </a:r>
            <a:r>
              <a:rPr lang="en-ID" dirty="0" err="1"/>
              <a:t>pelanggan</a:t>
            </a:r>
            <a:r>
              <a:rPr lang="en-ID" dirty="0"/>
              <a:t> agar </a:t>
            </a:r>
            <a:r>
              <a:rPr lang="en-ID" dirty="0" err="1"/>
              <a:t>konsumen</a:t>
            </a:r>
            <a:r>
              <a:rPr lang="en-ID" dirty="0"/>
              <a:t> </a:t>
            </a:r>
            <a:r>
              <a:rPr lang="en-ID" dirty="0" err="1"/>
              <a:t>bisa</a:t>
            </a:r>
            <a:r>
              <a:rPr lang="en-ID" dirty="0"/>
              <a:t> </a:t>
            </a:r>
            <a:r>
              <a:rPr lang="en-ID" dirty="0" err="1"/>
              <a:t>menyampaikan</a:t>
            </a:r>
            <a:r>
              <a:rPr lang="en-ID" dirty="0"/>
              <a:t> </a:t>
            </a:r>
            <a:r>
              <a:rPr lang="en-ID" dirty="0" err="1"/>
              <a:t>keluhan</a:t>
            </a:r>
            <a:r>
              <a:rPr lang="en-ID" dirty="0"/>
              <a:t>, </a:t>
            </a:r>
            <a:r>
              <a:rPr lang="en-ID" dirty="0" err="1"/>
              <a:t>kritik</a:t>
            </a:r>
            <a:r>
              <a:rPr lang="en-ID" dirty="0"/>
              <a:t>, </a:t>
            </a:r>
            <a:r>
              <a:rPr lang="en-ID" dirty="0" err="1"/>
              <a:t>atau</a:t>
            </a:r>
            <a:r>
              <a:rPr lang="en-ID" dirty="0"/>
              <a:t> saran.</a:t>
            </a:r>
          </a:p>
          <a:p>
            <a:r>
              <a:rPr lang="en-ID" b="1" dirty="0" err="1"/>
              <a:t>komunikasi</a:t>
            </a:r>
            <a:r>
              <a:rPr lang="en-ID" b="1" dirty="0"/>
              <a:t> dua </a:t>
            </a:r>
            <a:r>
              <a:rPr lang="en-ID" b="1" dirty="0" err="1"/>
              <a:t>arah</a:t>
            </a:r>
            <a:r>
              <a:rPr lang="en-ID" b="1" dirty="0"/>
              <a:t> </a:t>
            </a:r>
            <a:r>
              <a:rPr lang="en-ID" b="1" dirty="0" err="1"/>
              <a:t>dalam</a:t>
            </a:r>
            <a:r>
              <a:rPr lang="en-ID" b="1" dirty="0"/>
              <a:t> PR = </a:t>
            </a:r>
            <a:r>
              <a:rPr lang="en-ID" b="1" dirty="0" err="1"/>
              <a:t>komunikasi</a:t>
            </a:r>
            <a:r>
              <a:rPr lang="en-ID" b="1" dirty="0"/>
              <a:t> yang timbal </a:t>
            </a:r>
            <a:r>
              <a:rPr lang="en-ID" b="1" dirty="0" err="1"/>
              <a:t>balik</a:t>
            </a:r>
            <a:r>
              <a:rPr lang="en-ID" b="1" dirty="0"/>
              <a:t>, </a:t>
            </a:r>
            <a:r>
              <a:rPr lang="en-ID" b="1" dirty="0" err="1"/>
              <a:t>interaktif</a:t>
            </a:r>
            <a:r>
              <a:rPr lang="en-ID" b="1" dirty="0"/>
              <a:t>, dan </a:t>
            </a:r>
            <a:r>
              <a:rPr lang="en-ID" b="1" dirty="0" err="1"/>
              <a:t>partisipatif</a:t>
            </a:r>
            <a:r>
              <a:rPr lang="en-ID" dirty="0"/>
              <a:t>, </a:t>
            </a:r>
            <a:r>
              <a:rPr lang="en-ID" dirty="0" err="1"/>
              <a:t>bukan</a:t>
            </a:r>
            <a:r>
              <a:rPr lang="en-ID" dirty="0"/>
              <a:t> </a:t>
            </a:r>
            <a:r>
              <a:rPr lang="en-ID" dirty="0" err="1"/>
              <a:t>hanya</a:t>
            </a:r>
            <a:r>
              <a:rPr lang="en-ID" dirty="0"/>
              <a:t> </a:t>
            </a:r>
            <a:r>
              <a:rPr lang="en-ID" dirty="0" err="1"/>
              <a:t>sekadar</a:t>
            </a:r>
            <a:r>
              <a:rPr lang="en-ID" dirty="0"/>
              <a:t> </a:t>
            </a:r>
            <a:r>
              <a:rPr lang="en-ID" dirty="0" err="1"/>
              <a:t>penyampaian</a:t>
            </a:r>
            <a:r>
              <a:rPr lang="en-ID" dirty="0"/>
              <a:t> </a:t>
            </a:r>
            <a:r>
              <a:rPr lang="en-ID" dirty="0" err="1"/>
              <a:t>pesan</a:t>
            </a:r>
            <a:r>
              <a:rPr lang="en-ID" dirty="0"/>
              <a:t> </a:t>
            </a:r>
            <a:r>
              <a:rPr lang="en-ID" dirty="0" err="1"/>
              <a:t>satu</a:t>
            </a:r>
            <a:r>
              <a:rPr lang="en-ID" dirty="0"/>
              <a:t> </a:t>
            </a:r>
            <a:r>
              <a:rPr lang="en-ID" dirty="0" err="1"/>
              <a:t>arah</a:t>
            </a:r>
            <a:r>
              <a:rPr lang="en-ID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178230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99CAF4-224D-BDED-6F6C-045F4A0602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D" b="1" dirty="0"/>
              <a:t>Public Interest (</a:t>
            </a:r>
            <a:r>
              <a:rPr lang="en-ID" b="1" dirty="0" err="1"/>
              <a:t>Kepentingan</a:t>
            </a:r>
            <a:r>
              <a:rPr lang="en-ID" b="1" dirty="0"/>
              <a:t> Publik)</a:t>
            </a:r>
            <a:br>
              <a:rPr lang="en-ID" dirty="0"/>
            </a:br>
            <a:endParaRPr lang="en-ID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2544E6-3B11-3477-C4AA-767561AA12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ID" b="1" dirty="0"/>
              <a:t>Program CSR </a:t>
            </a:r>
            <a:r>
              <a:rPr lang="en-ID" b="1" dirty="0" err="1"/>
              <a:t>Lingkungan</a:t>
            </a:r>
            <a:r>
              <a:rPr lang="en-ID" b="1" dirty="0"/>
              <a:t>:</a:t>
            </a:r>
            <a:endParaRPr lang="en-ID" dirty="0"/>
          </a:p>
          <a:p>
            <a:pPr lvl="1"/>
            <a:r>
              <a:rPr lang="en-ID" dirty="0"/>
              <a:t>Perusahaan </a:t>
            </a:r>
            <a:r>
              <a:rPr lang="en-ID" dirty="0" err="1"/>
              <a:t>energi</a:t>
            </a:r>
            <a:r>
              <a:rPr lang="en-ID" dirty="0"/>
              <a:t> </a:t>
            </a:r>
            <a:r>
              <a:rPr lang="en-ID" dirty="0" err="1"/>
              <a:t>membuat</a:t>
            </a:r>
            <a:r>
              <a:rPr lang="en-ID" dirty="0"/>
              <a:t> program </a:t>
            </a:r>
            <a:r>
              <a:rPr lang="en-ID" dirty="0" err="1"/>
              <a:t>penghijauan</a:t>
            </a:r>
            <a:r>
              <a:rPr lang="en-ID" dirty="0"/>
              <a:t> dan </a:t>
            </a:r>
            <a:r>
              <a:rPr lang="en-ID" dirty="0" err="1"/>
              <a:t>pengelolaan</a:t>
            </a:r>
            <a:r>
              <a:rPr lang="en-ID" dirty="0"/>
              <a:t> </a:t>
            </a:r>
            <a:r>
              <a:rPr lang="en-ID" dirty="0" err="1"/>
              <a:t>limbah</a:t>
            </a:r>
            <a:r>
              <a:rPr lang="en-ID" dirty="0"/>
              <a:t>.</a:t>
            </a:r>
          </a:p>
          <a:p>
            <a:pPr lvl="1"/>
            <a:r>
              <a:rPr lang="en-ID" dirty="0" err="1"/>
              <a:t>Tujuannya</a:t>
            </a:r>
            <a:r>
              <a:rPr lang="en-ID" dirty="0"/>
              <a:t> </a:t>
            </a:r>
            <a:r>
              <a:rPr lang="en-ID" dirty="0" err="1"/>
              <a:t>bukan</a:t>
            </a:r>
            <a:r>
              <a:rPr lang="en-ID" dirty="0"/>
              <a:t> </a:t>
            </a:r>
            <a:r>
              <a:rPr lang="en-ID" dirty="0" err="1"/>
              <a:t>hanya</a:t>
            </a:r>
            <a:r>
              <a:rPr lang="en-ID" dirty="0"/>
              <a:t> </a:t>
            </a:r>
            <a:r>
              <a:rPr lang="en-ID" dirty="0" err="1"/>
              <a:t>citra</a:t>
            </a:r>
            <a:r>
              <a:rPr lang="en-ID" dirty="0"/>
              <a:t> </a:t>
            </a:r>
            <a:r>
              <a:rPr lang="en-ID" dirty="0" err="1"/>
              <a:t>perusahaan</a:t>
            </a:r>
            <a:r>
              <a:rPr lang="en-ID" dirty="0"/>
              <a:t>, </a:t>
            </a:r>
            <a:r>
              <a:rPr lang="en-ID" dirty="0" err="1"/>
              <a:t>tetapi</a:t>
            </a:r>
            <a:r>
              <a:rPr lang="en-ID" dirty="0"/>
              <a:t> juga </a:t>
            </a:r>
            <a:r>
              <a:rPr lang="en-ID" dirty="0" err="1"/>
              <a:t>menjaga</a:t>
            </a:r>
            <a:r>
              <a:rPr lang="en-ID" dirty="0"/>
              <a:t> </a:t>
            </a:r>
            <a:r>
              <a:rPr lang="en-ID" dirty="0" err="1"/>
              <a:t>lingkungan</a:t>
            </a:r>
            <a:r>
              <a:rPr lang="en-ID" dirty="0"/>
              <a:t> </a:t>
            </a:r>
            <a:r>
              <a:rPr lang="en-ID" dirty="0" err="1"/>
              <a:t>bagi</a:t>
            </a:r>
            <a:r>
              <a:rPr lang="en-ID" dirty="0"/>
              <a:t> </a:t>
            </a:r>
            <a:r>
              <a:rPr lang="en-ID" dirty="0" err="1"/>
              <a:t>masyarakat</a:t>
            </a:r>
            <a:r>
              <a:rPr lang="en-ID" dirty="0"/>
              <a:t> </a:t>
            </a:r>
            <a:r>
              <a:rPr lang="en-ID" dirty="0" err="1"/>
              <a:t>sekitar</a:t>
            </a:r>
            <a:r>
              <a:rPr lang="en-ID" dirty="0"/>
              <a:t>.</a:t>
            </a:r>
          </a:p>
          <a:p>
            <a:pPr lvl="0"/>
            <a:r>
              <a:rPr lang="en-ID" b="1" dirty="0" err="1"/>
              <a:t>Transparansi</a:t>
            </a:r>
            <a:r>
              <a:rPr lang="en-ID" b="1" dirty="0"/>
              <a:t> </a:t>
            </a:r>
            <a:r>
              <a:rPr lang="en-ID" b="1" dirty="0" err="1"/>
              <a:t>Produk</a:t>
            </a:r>
            <a:r>
              <a:rPr lang="en-ID" b="1" dirty="0"/>
              <a:t>:</a:t>
            </a:r>
            <a:endParaRPr lang="en-ID" dirty="0"/>
          </a:p>
          <a:p>
            <a:pPr lvl="1"/>
            <a:r>
              <a:rPr lang="it-IT" dirty="0"/>
              <a:t>Perusahaan makanan/minuman mencantumkan kandungan gizi, tanggal kedaluwarsa, dan informasi alergi pada kemasan.</a:t>
            </a:r>
            <a:endParaRPr lang="en-ID" dirty="0"/>
          </a:p>
          <a:p>
            <a:pPr lvl="1"/>
            <a:r>
              <a:rPr lang="en-ID" dirty="0"/>
              <a:t>Publik </a:t>
            </a:r>
            <a:r>
              <a:rPr lang="en-ID" dirty="0" err="1"/>
              <a:t>mendapat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yang </a:t>
            </a:r>
            <a:r>
              <a:rPr lang="en-ID" dirty="0" err="1"/>
              <a:t>jelas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kesehatan</a:t>
            </a:r>
            <a:r>
              <a:rPr lang="en-ID" dirty="0"/>
              <a:t> dan </a:t>
            </a:r>
            <a:r>
              <a:rPr lang="en-ID" dirty="0" err="1"/>
              <a:t>keamanan</a:t>
            </a:r>
            <a:r>
              <a:rPr lang="en-ID" dirty="0"/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72093081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71E3FF-27E3-64E0-5C16-AF578B0766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dirty="0"/>
              <a:t>Public Interest (</a:t>
            </a:r>
            <a:r>
              <a:rPr lang="en-ID" b="1" dirty="0" err="1"/>
              <a:t>Kepentingan</a:t>
            </a:r>
            <a:r>
              <a:rPr lang="en-ID" b="1" dirty="0"/>
              <a:t> Publik)</a:t>
            </a:r>
            <a:br>
              <a:rPr lang="en-ID" dirty="0"/>
            </a:b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0DC3F1-F805-E997-DB04-437F6B26D6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ID" b="1" dirty="0" err="1"/>
              <a:t>Kampanye</a:t>
            </a:r>
            <a:r>
              <a:rPr lang="en-ID" b="1" dirty="0"/>
              <a:t> Sosial:</a:t>
            </a:r>
            <a:endParaRPr lang="en-ID" dirty="0"/>
          </a:p>
          <a:p>
            <a:pPr lvl="1"/>
            <a:r>
              <a:rPr lang="en-ID" dirty="0"/>
              <a:t>PR </a:t>
            </a:r>
            <a:r>
              <a:rPr lang="en-ID" dirty="0" err="1"/>
              <a:t>rumah</a:t>
            </a:r>
            <a:r>
              <a:rPr lang="en-ID" dirty="0"/>
              <a:t> </a:t>
            </a:r>
            <a:r>
              <a:rPr lang="en-ID" dirty="0" err="1"/>
              <a:t>sakit</a:t>
            </a:r>
            <a:r>
              <a:rPr lang="en-ID" dirty="0"/>
              <a:t> </a:t>
            </a:r>
            <a:r>
              <a:rPr lang="en-ID" dirty="0" err="1"/>
              <a:t>mengadakan</a:t>
            </a:r>
            <a:r>
              <a:rPr lang="en-ID" dirty="0"/>
              <a:t> </a:t>
            </a:r>
            <a:r>
              <a:rPr lang="en-ID" dirty="0" err="1"/>
              <a:t>kampanye</a:t>
            </a:r>
            <a:r>
              <a:rPr lang="en-ID" dirty="0"/>
              <a:t> </a:t>
            </a:r>
            <a:r>
              <a:rPr lang="en-ID" dirty="0" err="1"/>
              <a:t>hidup</a:t>
            </a:r>
            <a:r>
              <a:rPr lang="en-ID" dirty="0"/>
              <a:t> </a:t>
            </a:r>
            <a:r>
              <a:rPr lang="en-ID" dirty="0" err="1"/>
              <a:t>sehat</a:t>
            </a:r>
            <a:r>
              <a:rPr lang="en-ID" dirty="0"/>
              <a:t> dan donor </a:t>
            </a:r>
            <a:r>
              <a:rPr lang="en-ID" dirty="0" err="1"/>
              <a:t>darah</a:t>
            </a:r>
            <a:r>
              <a:rPr lang="en-ID" dirty="0"/>
              <a:t>.</a:t>
            </a:r>
          </a:p>
          <a:p>
            <a:pPr lvl="1"/>
            <a:r>
              <a:rPr lang="en-ID" dirty="0" err="1"/>
              <a:t>Kepentingan</a:t>
            </a:r>
            <a:r>
              <a:rPr lang="en-ID" dirty="0"/>
              <a:t> </a:t>
            </a:r>
            <a:r>
              <a:rPr lang="en-ID" dirty="0" err="1"/>
              <a:t>publik</a:t>
            </a:r>
            <a:r>
              <a:rPr lang="en-ID" dirty="0"/>
              <a:t> → </a:t>
            </a:r>
            <a:r>
              <a:rPr lang="en-ID" dirty="0" err="1"/>
              <a:t>masyarakat</a:t>
            </a:r>
            <a:r>
              <a:rPr lang="en-ID" dirty="0"/>
              <a:t> </a:t>
            </a:r>
            <a:r>
              <a:rPr lang="en-ID" dirty="0" err="1"/>
              <a:t>mendapat</a:t>
            </a:r>
            <a:r>
              <a:rPr lang="en-ID" dirty="0"/>
              <a:t> </a:t>
            </a:r>
            <a:r>
              <a:rPr lang="en-ID" dirty="0" err="1"/>
              <a:t>edukasi</a:t>
            </a:r>
            <a:r>
              <a:rPr lang="en-ID" dirty="0"/>
              <a:t> </a:t>
            </a:r>
            <a:r>
              <a:rPr lang="en-ID" dirty="0" err="1"/>
              <a:t>kesehatan</a:t>
            </a:r>
            <a:r>
              <a:rPr lang="en-ID" dirty="0"/>
              <a:t>.</a:t>
            </a:r>
          </a:p>
          <a:p>
            <a:pPr lvl="0"/>
            <a:r>
              <a:rPr lang="en-ID" b="1" dirty="0" err="1"/>
              <a:t>Manajemen</a:t>
            </a:r>
            <a:r>
              <a:rPr lang="en-ID" b="1" dirty="0"/>
              <a:t> </a:t>
            </a:r>
            <a:r>
              <a:rPr lang="en-ID" b="1" dirty="0" err="1"/>
              <a:t>Krisis</a:t>
            </a:r>
            <a:r>
              <a:rPr lang="en-ID" b="1" dirty="0"/>
              <a:t>:</a:t>
            </a:r>
            <a:endParaRPr lang="en-ID" dirty="0"/>
          </a:p>
          <a:p>
            <a:pPr lvl="1"/>
            <a:r>
              <a:rPr lang="en-ID" dirty="0"/>
              <a:t>Jika </a:t>
            </a:r>
            <a:r>
              <a:rPr lang="en-ID" dirty="0" err="1"/>
              <a:t>ada</a:t>
            </a:r>
            <a:r>
              <a:rPr lang="en-ID" dirty="0"/>
              <a:t> </a:t>
            </a:r>
            <a:r>
              <a:rPr lang="en-ID" dirty="0" err="1"/>
              <a:t>kecelakaan</a:t>
            </a:r>
            <a:r>
              <a:rPr lang="en-ID" dirty="0"/>
              <a:t> </a:t>
            </a:r>
            <a:r>
              <a:rPr lang="en-ID" dirty="0" err="1"/>
              <a:t>kerja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kebocoran</a:t>
            </a:r>
            <a:r>
              <a:rPr lang="en-ID" dirty="0"/>
              <a:t> </a:t>
            </a:r>
            <a:r>
              <a:rPr lang="en-ID" dirty="0" err="1"/>
              <a:t>pabrik</a:t>
            </a:r>
            <a:r>
              <a:rPr lang="en-ID" dirty="0"/>
              <a:t>, PR </a:t>
            </a:r>
            <a:r>
              <a:rPr lang="en-ID" dirty="0" err="1"/>
              <a:t>perusahaan</a:t>
            </a:r>
            <a:r>
              <a:rPr lang="en-ID" dirty="0"/>
              <a:t> </a:t>
            </a:r>
            <a:r>
              <a:rPr lang="en-ID" dirty="0" err="1"/>
              <a:t>segera</a:t>
            </a:r>
            <a:r>
              <a:rPr lang="en-ID" dirty="0"/>
              <a:t> </a:t>
            </a:r>
            <a:r>
              <a:rPr lang="en-ID" dirty="0" err="1"/>
              <a:t>memberi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</a:t>
            </a:r>
            <a:r>
              <a:rPr lang="en-ID" dirty="0" err="1"/>
              <a:t>kepada</a:t>
            </a:r>
            <a:r>
              <a:rPr lang="en-ID" dirty="0"/>
              <a:t> </a:t>
            </a:r>
            <a:r>
              <a:rPr lang="en-ID" dirty="0" err="1"/>
              <a:t>masyarakat</a:t>
            </a:r>
            <a:r>
              <a:rPr lang="en-ID" dirty="0"/>
              <a:t> dan </a:t>
            </a:r>
            <a:r>
              <a:rPr lang="en-ID" dirty="0" err="1"/>
              <a:t>langkah</a:t>
            </a:r>
            <a:r>
              <a:rPr lang="en-ID" dirty="0"/>
              <a:t> </a:t>
            </a:r>
            <a:r>
              <a:rPr lang="en-ID" dirty="0" err="1"/>
              <a:t>pencegahan</a:t>
            </a:r>
            <a:r>
              <a:rPr lang="en-ID" dirty="0"/>
              <a:t> </a:t>
            </a:r>
            <a:r>
              <a:rPr lang="en-ID" dirty="0" err="1"/>
              <a:t>dampak</a:t>
            </a:r>
            <a:r>
              <a:rPr lang="en-ID" dirty="0"/>
              <a:t>.</a:t>
            </a:r>
          </a:p>
          <a:p>
            <a:pPr lvl="1"/>
            <a:r>
              <a:rPr lang="en-ID" dirty="0" err="1"/>
              <a:t>Tujuannya</a:t>
            </a:r>
            <a:r>
              <a:rPr lang="en-ID" dirty="0"/>
              <a:t> </a:t>
            </a:r>
            <a:r>
              <a:rPr lang="en-ID" dirty="0" err="1"/>
              <a:t>melindungi</a:t>
            </a:r>
            <a:r>
              <a:rPr lang="en-ID" dirty="0"/>
              <a:t> </a:t>
            </a:r>
            <a:r>
              <a:rPr lang="en-ID" dirty="0" err="1"/>
              <a:t>masyarakat</a:t>
            </a:r>
            <a:r>
              <a:rPr lang="en-ID" dirty="0"/>
              <a:t> </a:t>
            </a:r>
            <a:r>
              <a:rPr lang="en-ID" dirty="0" err="1"/>
              <a:t>sekitar</a:t>
            </a:r>
            <a:r>
              <a:rPr lang="en-ID" dirty="0"/>
              <a:t>, </a:t>
            </a:r>
            <a:r>
              <a:rPr lang="en-ID" dirty="0" err="1"/>
              <a:t>bukan</a:t>
            </a:r>
            <a:r>
              <a:rPr lang="en-ID" dirty="0"/>
              <a:t> </a:t>
            </a:r>
            <a:r>
              <a:rPr lang="en-ID" dirty="0" err="1"/>
              <a:t>hanya</a:t>
            </a:r>
            <a:r>
              <a:rPr lang="en-ID" dirty="0"/>
              <a:t> </a:t>
            </a:r>
            <a:r>
              <a:rPr lang="en-ID" dirty="0" err="1"/>
              <a:t>menyelamatkan</a:t>
            </a:r>
            <a:r>
              <a:rPr lang="en-ID" dirty="0"/>
              <a:t> nama </a:t>
            </a:r>
            <a:r>
              <a:rPr lang="en-ID" dirty="0" err="1"/>
              <a:t>baik</a:t>
            </a:r>
            <a:r>
              <a:rPr lang="en-ID" dirty="0"/>
              <a:t> </a:t>
            </a:r>
            <a:r>
              <a:rPr lang="en-ID" dirty="0" err="1"/>
              <a:t>perusahaan</a:t>
            </a:r>
            <a:r>
              <a:rPr lang="en-ID" dirty="0"/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86342716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A33C56-315C-292D-CE41-B736623A24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dirty="0"/>
              <a:t>Public Interest (</a:t>
            </a:r>
            <a:r>
              <a:rPr lang="en-ID" b="1" dirty="0" err="1"/>
              <a:t>Kepentingan</a:t>
            </a:r>
            <a:r>
              <a:rPr lang="en-ID" b="1" dirty="0"/>
              <a:t> Publik)</a:t>
            </a:r>
            <a:br>
              <a:rPr lang="en-ID" dirty="0"/>
            </a:b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EBE460-EDC6-1E70-7C4E-92DB1636C8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ID" b="1" dirty="0" err="1"/>
              <a:t>Hubungan</a:t>
            </a:r>
            <a:r>
              <a:rPr lang="en-ID" b="1" dirty="0"/>
              <a:t> </a:t>
            </a:r>
            <a:r>
              <a:rPr lang="en-ID" b="1" dirty="0" err="1"/>
              <a:t>dengan</a:t>
            </a:r>
            <a:r>
              <a:rPr lang="en-ID" b="1" dirty="0"/>
              <a:t> Media:</a:t>
            </a:r>
            <a:endParaRPr lang="en-ID" dirty="0"/>
          </a:p>
          <a:p>
            <a:pPr lvl="1"/>
            <a:r>
              <a:rPr lang="en-ID" dirty="0"/>
              <a:t>PR </a:t>
            </a:r>
            <a:r>
              <a:rPr lang="en-ID" dirty="0" err="1"/>
              <a:t>memberi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yang </a:t>
            </a:r>
            <a:r>
              <a:rPr lang="en-ID" dirty="0" err="1"/>
              <a:t>bermanfaat</a:t>
            </a:r>
            <a:r>
              <a:rPr lang="en-ID" dirty="0"/>
              <a:t> </a:t>
            </a:r>
            <a:r>
              <a:rPr lang="en-ID" dirty="0" err="1"/>
              <a:t>bagi</a:t>
            </a:r>
            <a:r>
              <a:rPr lang="en-ID" dirty="0"/>
              <a:t> </a:t>
            </a:r>
            <a:r>
              <a:rPr lang="en-ID" dirty="0" err="1"/>
              <a:t>publik</a:t>
            </a:r>
            <a:r>
              <a:rPr lang="en-ID" dirty="0"/>
              <a:t>, </a:t>
            </a:r>
            <a:r>
              <a:rPr lang="en-ID" dirty="0" err="1"/>
              <a:t>bukan</a:t>
            </a:r>
            <a:r>
              <a:rPr lang="en-ID" dirty="0"/>
              <a:t> </a:t>
            </a:r>
            <a:r>
              <a:rPr lang="en-ID" dirty="0" err="1"/>
              <a:t>sekadar</a:t>
            </a:r>
            <a:r>
              <a:rPr lang="en-ID" dirty="0"/>
              <a:t> </a:t>
            </a:r>
            <a:r>
              <a:rPr lang="en-ID" dirty="0" err="1"/>
              <a:t>iklan</a:t>
            </a:r>
            <a:r>
              <a:rPr lang="en-ID" dirty="0"/>
              <a:t> </a:t>
            </a:r>
            <a:r>
              <a:rPr lang="en-ID" dirty="0" err="1"/>
              <a:t>terselubung</a:t>
            </a:r>
            <a:r>
              <a:rPr lang="en-ID" dirty="0"/>
              <a:t>.</a:t>
            </a:r>
          </a:p>
          <a:p>
            <a:pPr lvl="1"/>
            <a:r>
              <a:rPr lang="en-ID" dirty="0" err="1"/>
              <a:t>Misalnya</a:t>
            </a:r>
            <a:r>
              <a:rPr lang="en-ID" dirty="0"/>
              <a:t>, </a:t>
            </a:r>
            <a:r>
              <a:rPr lang="en-ID" dirty="0" err="1"/>
              <a:t>rilis</a:t>
            </a:r>
            <a:r>
              <a:rPr lang="en-ID" dirty="0"/>
              <a:t>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keselamatan</a:t>
            </a:r>
            <a:r>
              <a:rPr lang="en-ID" dirty="0"/>
              <a:t> </a:t>
            </a:r>
            <a:r>
              <a:rPr lang="en-ID" dirty="0" err="1"/>
              <a:t>kerja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tips </a:t>
            </a:r>
            <a:r>
              <a:rPr lang="en-ID" dirty="0" err="1"/>
              <a:t>menghadapi</a:t>
            </a:r>
            <a:r>
              <a:rPr lang="en-ID" dirty="0"/>
              <a:t> </a:t>
            </a:r>
            <a:r>
              <a:rPr lang="en-ID" dirty="0" err="1"/>
              <a:t>bencana</a:t>
            </a:r>
            <a:r>
              <a:rPr lang="en-ID" dirty="0"/>
              <a:t> </a:t>
            </a:r>
            <a:r>
              <a:rPr lang="en-ID" dirty="0" err="1"/>
              <a:t>alam</a:t>
            </a:r>
            <a:r>
              <a:rPr lang="en-ID" dirty="0"/>
              <a:t>.</a:t>
            </a:r>
          </a:p>
          <a:p>
            <a:pPr marL="0" indent="0">
              <a:buNone/>
            </a:pPr>
            <a:r>
              <a:rPr lang="en-ID" b="1" dirty="0"/>
              <a:t>Public Interest </a:t>
            </a:r>
            <a:r>
              <a:rPr lang="en-ID" b="1" dirty="0" err="1"/>
              <a:t>dalam</a:t>
            </a:r>
            <a:r>
              <a:rPr lang="en-ID" b="1" dirty="0"/>
              <a:t> PR = </a:t>
            </a:r>
            <a:r>
              <a:rPr lang="en-ID" b="1" dirty="0" err="1"/>
              <a:t>setiap</a:t>
            </a:r>
            <a:r>
              <a:rPr lang="en-ID" b="1" dirty="0"/>
              <a:t> </a:t>
            </a:r>
            <a:r>
              <a:rPr lang="en-ID" b="1" dirty="0" err="1"/>
              <a:t>kegiatan</a:t>
            </a:r>
            <a:r>
              <a:rPr lang="en-ID" b="1" dirty="0"/>
              <a:t> </a:t>
            </a:r>
            <a:r>
              <a:rPr lang="en-ID" b="1" dirty="0" err="1"/>
              <a:t>komunikasi</a:t>
            </a:r>
            <a:r>
              <a:rPr lang="en-ID" b="1" dirty="0"/>
              <a:t> dan </a:t>
            </a:r>
            <a:r>
              <a:rPr lang="en-ID" b="1" dirty="0" err="1"/>
              <a:t>hubungan</a:t>
            </a:r>
            <a:r>
              <a:rPr lang="en-ID" b="1" dirty="0"/>
              <a:t> </a:t>
            </a:r>
            <a:r>
              <a:rPr lang="en-ID" b="1" dirty="0" err="1"/>
              <a:t>publik</a:t>
            </a:r>
            <a:r>
              <a:rPr lang="en-ID" b="1" dirty="0"/>
              <a:t> </a:t>
            </a:r>
            <a:r>
              <a:rPr lang="en-ID" b="1" dirty="0" err="1"/>
              <a:t>harus</a:t>
            </a:r>
            <a:r>
              <a:rPr lang="en-ID" b="1" dirty="0"/>
              <a:t> </a:t>
            </a:r>
            <a:r>
              <a:rPr lang="en-ID" b="1" dirty="0" err="1"/>
              <a:t>berorientasi</a:t>
            </a:r>
            <a:r>
              <a:rPr lang="en-ID" b="1" dirty="0"/>
              <a:t> pada </a:t>
            </a:r>
            <a:r>
              <a:rPr lang="en-ID" b="1" dirty="0" err="1"/>
              <a:t>kepentingan</a:t>
            </a:r>
            <a:r>
              <a:rPr lang="en-ID" b="1" dirty="0"/>
              <a:t> </a:t>
            </a:r>
            <a:r>
              <a:rPr lang="en-ID" b="1" dirty="0" err="1"/>
              <a:t>masyarakat</a:t>
            </a:r>
            <a:r>
              <a:rPr lang="en-ID" b="1" dirty="0"/>
              <a:t>, </a:t>
            </a:r>
            <a:r>
              <a:rPr lang="en-ID" b="1" dirty="0" err="1"/>
              <a:t>bukan</a:t>
            </a:r>
            <a:r>
              <a:rPr lang="en-ID" b="1" dirty="0"/>
              <a:t> </a:t>
            </a:r>
            <a:r>
              <a:rPr lang="en-ID" b="1" dirty="0" err="1"/>
              <a:t>hanya</a:t>
            </a:r>
            <a:r>
              <a:rPr lang="en-ID" b="1" dirty="0"/>
              <a:t> </a:t>
            </a:r>
            <a:r>
              <a:rPr lang="en-ID" b="1" dirty="0" err="1"/>
              <a:t>kepentingan</a:t>
            </a:r>
            <a:r>
              <a:rPr lang="en-ID" b="1" dirty="0"/>
              <a:t> </a:t>
            </a:r>
            <a:r>
              <a:rPr lang="en-ID" b="1" dirty="0" err="1"/>
              <a:t>organisasi</a:t>
            </a:r>
            <a:r>
              <a:rPr lang="en-ID" b="1" dirty="0"/>
              <a:t>.</a:t>
            </a:r>
            <a:endParaRPr lang="en-ID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01946476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331DDE-073D-DB5C-C4D6-11E656635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dirty="0"/>
              <a:t>Credibility (</a:t>
            </a:r>
            <a:r>
              <a:rPr lang="en-ID" b="1" dirty="0" err="1"/>
              <a:t>Kredibilitas</a:t>
            </a:r>
            <a:r>
              <a:rPr lang="en-ID" b="1" dirty="0"/>
              <a:t>)</a:t>
            </a:r>
            <a:br>
              <a:rPr lang="en-ID" dirty="0"/>
            </a:b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262355-1913-AE07-8632-BF0DF5F931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ID" b="1" dirty="0" err="1"/>
              <a:t>Siaran</a:t>
            </a:r>
            <a:r>
              <a:rPr lang="en-ID" b="1" dirty="0"/>
              <a:t> Pers </a:t>
            </a:r>
            <a:r>
              <a:rPr lang="en-ID" b="1" dirty="0" err="1"/>
              <a:t>Akurat</a:t>
            </a:r>
            <a:r>
              <a:rPr lang="en-ID" b="1" dirty="0"/>
              <a:t>:</a:t>
            </a:r>
            <a:br>
              <a:rPr lang="en-ID" dirty="0"/>
            </a:br>
            <a:r>
              <a:rPr lang="en-ID" dirty="0"/>
              <a:t>PR </a:t>
            </a:r>
            <a:r>
              <a:rPr lang="en-ID" dirty="0" err="1"/>
              <a:t>perusahaan</a:t>
            </a:r>
            <a:r>
              <a:rPr lang="en-ID" dirty="0"/>
              <a:t> </a:t>
            </a:r>
            <a:r>
              <a:rPr lang="en-ID" dirty="0" err="1"/>
              <a:t>hanya</a:t>
            </a:r>
            <a:r>
              <a:rPr lang="en-ID" dirty="0"/>
              <a:t> </a:t>
            </a:r>
            <a:r>
              <a:rPr lang="en-ID" dirty="0" err="1"/>
              <a:t>mengeluarkan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yang </a:t>
            </a:r>
            <a:r>
              <a:rPr lang="en-ID" dirty="0" err="1"/>
              <a:t>benar</a:t>
            </a:r>
            <a:r>
              <a:rPr lang="en-ID" dirty="0"/>
              <a:t> dan </a:t>
            </a:r>
            <a:r>
              <a:rPr lang="en-ID" dirty="0" err="1"/>
              <a:t>terverifikasi</a:t>
            </a:r>
            <a:r>
              <a:rPr lang="en-ID" dirty="0"/>
              <a:t>, </a:t>
            </a:r>
            <a:r>
              <a:rPr lang="en-ID" dirty="0" err="1"/>
              <a:t>sehingga</a:t>
            </a:r>
            <a:r>
              <a:rPr lang="en-ID" dirty="0"/>
              <a:t> media </a:t>
            </a:r>
            <a:r>
              <a:rPr lang="en-ID" dirty="0" err="1"/>
              <a:t>percaya</a:t>
            </a:r>
            <a:r>
              <a:rPr lang="en-ID" dirty="0"/>
              <a:t> pada </a:t>
            </a:r>
            <a:r>
              <a:rPr lang="en-ID" dirty="0" err="1"/>
              <a:t>sumber</a:t>
            </a:r>
            <a:r>
              <a:rPr lang="en-ID" dirty="0"/>
              <a:t> </a:t>
            </a:r>
            <a:r>
              <a:rPr lang="en-ID" dirty="0" err="1"/>
              <a:t>resmi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perusahaan</a:t>
            </a:r>
            <a:r>
              <a:rPr lang="en-ID" dirty="0"/>
              <a:t>.</a:t>
            </a:r>
          </a:p>
          <a:p>
            <a:pPr lvl="0"/>
            <a:r>
              <a:rPr lang="en-ID" b="1" dirty="0"/>
              <a:t>Juru </a:t>
            </a:r>
            <a:r>
              <a:rPr lang="en-ID" b="1" dirty="0" err="1"/>
              <a:t>Bicara</a:t>
            </a:r>
            <a:r>
              <a:rPr lang="en-ID" b="1" dirty="0"/>
              <a:t> </a:t>
            </a:r>
            <a:r>
              <a:rPr lang="en-ID" b="1" dirty="0" err="1"/>
              <a:t>Kompeten</a:t>
            </a:r>
            <a:r>
              <a:rPr lang="en-ID" b="1" dirty="0"/>
              <a:t>:</a:t>
            </a:r>
            <a:br>
              <a:rPr lang="en-ID" dirty="0"/>
            </a:br>
            <a:r>
              <a:rPr lang="en-ID" dirty="0"/>
              <a:t>Perusahaan </a:t>
            </a:r>
            <a:r>
              <a:rPr lang="en-ID" dirty="0" err="1"/>
              <a:t>menunjuk</a:t>
            </a:r>
            <a:r>
              <a:rPr lang="en-ID" dirty="0"/>
              <a:t> </a:t>
            </a:r>
            <a:r>
              <a:rPr lang="en-ID" dirty="0" err="1"/>
              <a:t>juru</a:t>
            </a:r>
            <a:r>
              <a:rPr lang="en-ID" dirty="0"/>
              <a:t> </a:t>
            </a:r>
            <a:r>
              <a:rPr lang="en-ID" dirty="0" err="1"/>
              <a:t>bicara</a:t>
            </a:r>
            <a:r>
              <a:rPr lang="en-ID" dirty="0"/>
              <a:t> yang </a:t>
            </a:r>
            <a:r>
              <a:rPr lang="en-ID" dirty="0" err="1"/>
              <a:t>paham</a:t>
            </a:r>
            <a:r>
              <a:rPr lang="en-ID" dirty="0"/>
              <a:t> </a:t>
            </a:r>
            <a:r>
              <a:rPr lang="en-ID" dirty="0" err="1"/>
              <a:t>betul</a:t>
            </a:r>
            <a:r>
              <a:rPr lang="en-ID" dirty="0"/>
              <a:t>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isu</a:t>
            </a:r>
            <a:r>
              <a:rPr lang="en-ID" dirty="0"/>
              <a:t> yang </a:t>
            </a:r>
            <a:r>
              <a:rPr lang="en-ID" dirty="0" err="1"/>
              <a:t>dibahas</a:t>
            </a:r>
            <a:r>
              <a:rPr lang="en-ID" dirty="0"/>
              <a:t> (</a:t>
            </a:r>
            <a:r>
              <a:rPr lang="en-ID" dirty="0" err="1"/>
              <a:t>misalnya</a:t>
            </a:r>
            <a:r>
              <a:rPr lang="en-ID" dirty="0"/>
              <a:t> </a:t>
            </a:r>
            <a:r>
              <a:rPr lang="en-ID" dirty="0" err="1"/>
              <a:t>dokter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</a:t>
            </a:r>
            <a:r>
              <a:rPr lang="en-ID" dirty="0" err="1"/>
              <a:t>medis</a:t>
            </a:r>
            <a:r>
              <a:rPr lang="en-ID" dirty="0"/>
              <a:t>, </a:t>
            </a:r>
            <a:r>
              <a:rPr lang="en-ID" dirty="0" err="1"/>
              <a:t>insinyur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proyek</a:t>
            </a:r>
            <a:r>
              <a:rPr lang="en-ID" dirty="0"/>
              <a:t> </a:t>
            </a:r>
            <a:r>
              <a:rPr lang="en-ID" dirty="0" err="1"/>
              <a:t>teknik</a:t>
            </a:r>
            <a:r>
              <a:rPr lang="en-ID" dirty="0"/>
              <a:t>), </a:t>
            </a:r>
            <a:r>
              <a:rPr lang="en-ID" dirty="0" err="1"/>
              <a:t>sehingga</a:t>
            </a:r>
            <a:r>
              <a:rPr lang="en-ID" dirty="0"/>
              <a:t> </a:t>
            </a:r>
            <a:r>
              <a:rPr lang="en-ID" dirty="0" err="1"/>
              <a:t>publik</a:t>
            </a:r>
            <a:r>
              <a:rPr lang="en-ID" dirty="0"/>
              <a:t> </a:t>
            </a:r>
            <a:r>
              <a:rPr lang="en-ID" dirty="0" err="1"/>
              <a:t>yakin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keterangannya</a:t>
            </a:r>
            <a:r>
              <a:rPr lang="en-ID" dirty="0"/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50455987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F33E0E-3620-5406-E863-4E0500751D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dirty="0"/>
              <a:t>Credibility (</a:t>
            </a:r>
            <a:r>
              <a:rPr lang="en-ID" b="1" dirty="0" err="1"/>
              <a:t>Kredibilitas</a:t>
            </a:r>
            <a:r>
              <a:rPr lang="en-ID" b="1" dirty="0"/>
              <a:t>)</a:t>
            </a:r>
            <a:br>
              <a:rPr lang="en-ID" dirty="0"/>
            </a:b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BDB662-1155-E18B-5A64-C58D966306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ID" b="1" dirty="0" err="1"/>
              <a:t>Transparansi</a:t>
            </a:r>
            <a:r>
              <a:rPr lang="en-ID" b="1" dirty="0"/>
              <a:t> Saat </a:t>
            </a:r>
            <a:r>
              <a:rPr lang="en-ID" b="1" dirty="0" err="1"/>
              <a:t>Krisis</a:t>
            </a:r>
            <a:r>
              <a:rPr lang="en-ID" b="1" dirty="0"/>
              <a:t>:</a:t>
            </a:r>
            <a:br>
              <a:rPr lang="en-ID" dirty="0"/>
            </a:br>
            <a:r>
              <a:rPr lang="en-ID" dirty="0"/>
              <a:t>Saat </a:t>
            </a:r>
            <a:r>
              <a:rPr lang="en-ID" dirty="0" err="1"/>
              <a:t>terjadi</a:t>
            </a:r>
            <a:r>
              <a:rPr lang="en-ID" dirty="0"/>
              <a:t> </a:t>
            </a:r>
            <a:r>
              <a:rPr lang="en-ID" dirty="0" err="1"/>
              <a:t>masalah</a:t>
            </a:r>
            <a:r>
              <a:rPr lang="en-ID" dirty="0"/>
              <a:t> </a:t>
            </a:r>
            <a:r>
              <a:rPr lang="en-ID" dirty="0" err="1"/>
              <a:t>produk</a:t>
            </a:r>
            <a:r>
              <a:rPr lang="en-ID" dirty="0"/>
              <a:t>, </a:t>
            </a:r>
            <a:r>
              <a:rPr lang="en-ID" dirty="0" err="1"/>
              <a:t>perusahaan</a:t>
            </a:r>
            <a:r>
              <a:rPr lang="en-ID" dirty="0"/>
              <a:t> </a:t>
            </a:r>
            <a:r>
              <a:rPr lang="en-ID" dirty="0" err="1"/>
              <a:t>segera</a:t>
            </a:r>
            <a:r>
              <a:rPr lang="en-ID" dirty="0"/>
              <a:t> </a:t>
            </a:r>
            <a:r>
              <a:rPr lang="en-ID" dirty="0" err="1"/>
              <a:t>mengumumkan</a:t>
            </a:r>
            <a:r>
              <a:rPr lang="en-ID" dirty="0"/>
              <a:t> </a:t>
            </a:r>
            <a:r>
              <a:rPr lang="en-ID" dirty="0" err="1"/>
              <a:t>penarikan</a:t>
            </a:r>
            <a:r>
              <a:rPr lang="en-ID" dirty="0"/>
              <a:t> </a:t>
            </a:r>
            <a:r>
              <a:rPr lang="en-ID" dirty="0" err="1"/>
              <a:t>barang</a:t>
            </a:r>
            <a:r>
              <a:rPr lang="en-ID" dirty="0"/>
              <a:t> (recall) dan </a:t>
            </a:r>
            <a:r>
              <a:rPr lang="en-ID" dirty="0" err="1"/>
              <a:t>menjelaskan</a:t>
            </a:r>
            <a:r>
              <a:rPr lang="en-ID" dirty="0"/>
              <a:t> </a:t>
            </a:r>
            <a:r>
              <a:rPr lang="en-ID" dirty="0" err="1"/>
              <a:t>langkah</a:t>
            </a:r>
            <a:r>
              <a:rPr lang="en-ID" dirty="0"/>
              <a:t> </a:t>
            </a:r>
            <a:r>
              <a:rPr lang="en-ID" dirty="0" err="1"/>
              <a:t>penanganan</a:t>
            </a:r>
            <a:r>
              <a:rPr lang="en-ID" dirty="0"/>
              <a:t>. </a:t>
            </a:r>
            <a:r>
              <a:rPr lang="en-ID" dirty="0" err="1"/>
              <a:t>Sikap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menumbuhkan</a:t>
            </a:r>
            <a:r>
              <a:rPr lang="en-ID" dirty="0"/>
              <a:t> </a:t>
            </a:r>
            <a:r>
              <a:rPr lang="en-ID" dirty="0" err="1"/>
              <a:t>kepercayaan</a:t>
            </a:r>
            <a:r>
              <a:rPr lang="en-ID" dirty="0"/>
              <a:t> </a:t>
            </a:r>
            <a:r>
              <a:rPr lang="en-ID" dirty="0" err="1"/>
              <a:t>publik</a:t>
            </a:r>
            <a:r>
              <a:rPr lang="en-ID" dirty="0"/>
              <a:t>.</a:t>
            </a:r>
          </a:p>
          <a:p>
            <a:pPr lvl="0"/>
            <a:r>
              <a:rPr lang="it-IT" b="1" dirty="0"/>
              <a:t>Konsistensi Informasi:</a:t>
            </a:r>
            <a:br>
              <a:rPr lang="it-IT" dirty="0"/>
            </a:br>
            <a:r>
              <a:rPr lang="it-IT" dirty="0"/>
              <a:t>Semua kanal komunikasi (website, media sosial, konferensi pers) menyampaikan pesan yang sama, tidak berbeda-beda. </a:t>
            </a:r>
            <a:r>
              <a:rPr lang="en-ID" dirty="0"/>
              <a:t>Hal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menjaga</a:t>
            </a:r>
            <a:r>
              <a:rPr lang="en-ID" dirty="0"/>
              <a:t> </a:t>
            </a:r>
            <a:r>
              <a:rPr lang="en-ID" dirty="0" err="1"/>
              <a:t>kepercayaan</a:t>
            </a:r>
            <a:r>
              <a:rPr lang="en-ID" dirty="0"/>
              <a:t> </a:t>
            </a:r>
            <a:r>
              <a:rPr lang="en-ID" dirty="0" err="1"/>
              <a:t>publik</a:t>
            </a:r>
            <a:r>
              <a:rPr lang="en-ID" dirty="0"/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6915537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8EE1A7-0DFB-79A7-98A8-F30B7CA5E2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dirty="0"/>
              <a:t>Credibility (</a:t>
            </a:r>
            <a:r>
              <a:rPr lang="en-ID" b="1" dirty="0" err="1"/>
              <a:t>Kredibilitas</a:t>
            </a:r>
            <a:r>
              <a:rPr lang="en-ID" b="1" dirty="0"/>
              <a:t>)</a:t>
            </a:r>
            <a:br>
              <a:rPr lang="en-ID" dirty="0"/>
            </a:b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AC2A80-3EBD-9B60-424A-63EACD3D48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ID" b="1" dirty="0" err="1"/>
              <a:t>Kerja</a:t>
            </a:r>
            <a:r>
              <a:rPr lang="en-ID" b="1" dirty="0"/>
              <a:t> Sama </a:t>
            </a:r>
            <a:r>
              <a:rPr lang="en-ID" b="1" dirty="0" err="1"/>
              <a:t>dengan</a:t>
            </a:r>
            <a:r>
              <a:rPr lang="en-ID" b="1" dirty="0"/>
              <a:t> Media:</a:t>
            </a:r>
            <a:br>
              <a:rPr lang="en-ID" dirty="0"/>
            </a:br>
            <a:r>
              <a:rPr lang="en-ID" dirty="0"/>
              <a:t>Karena </a:t>
            </a:r>
            <a:r>
              <a:rPr lang="en-ID" dirty="0" err="1"/>
              <a:t>selalu</a:t>
            </a:r>
            <a:r>
              <a:rPr lang="en-ID" dirty="0"/>
              <a:t> </a:t>
            </a:r>
            <a:r>
              <a:rPr lang="en-ID" dirty="0" err="1"/>
              <a:t>memberi</a:t>
            </a:r>
            <a:r>
              <a:rPr lang="en-ID" dirty="0"/>
              <a:t> data yang </a:t>
            </a:r>
            <a:r>
              <a:rPr lang="en-ID" dirty="0" err="1"/>
              <a:t>faktual</a:t>
            </a:r>
            <a:r>
              <a:rPr lang="en-ID" dirty="0"/>
              <a:t>, </a:t>
            </a:r>
            <a:r>
              <a:rPr lang="en-ID" dirty="0" err="1"/>
              <a:t>perusahaan</a:t>
            </a:r>
            <a:r>
              <a:rPr lang="en-ID" dirty="0"/>
              <a:t> </a:t>
            </a:r>
            <a:r>
              <a:rPr lang="en-ID" dirty="0" err="1"/>
              <a:t>dianggap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b="1" dirty="0" err="1"/>
              <a:t>sumber</a:t>
            </a:r>
            <a:r>
              <a:rPr lang="en-ID" b="1" dirty="0"/>
              <a:t> </a:t>
            </a:r>
            <a:r>
              <a:rPr lang="en-ID" b="1" dirty="0" err="1"/>
              <a:t>terpercaya</a:t>
            </a:r>
            <a:r>
              <a:rPr lang="en-ID" dirty="0"/>
              <a:t> </a:t>
            </a:r>
            <a:r>
              <a:rPr lang="en-ID" dirty="0" err="1"/>
              <a:t>bagi</a:t>
            </a:r>
            <a:r>
              <a:rPr lang="en-ID" dirty="0"/>
              <a:t> </a:t>
            </a:r>
            <a:r>
              <a:rPr lang="en-ID" dirty="0" err="1"/>
              <a:t>jurnalis</a:t>
            </a:r>
            <a:r>
              <a:rPr lang="en-ID" dirty="0"/>
              <a:t>, </a:t>
            </a:r>
            <a:r>
              <a:rPr lang="en-ID" dirty="0" err="1"/>
              <a:t>sehingga</a:t>
            </a:r>
            <a:r>
              <a:rPr lang="en-ID" dirty="0"/>
              <a:t> </a:t>
            </a:r>
            <a:r>
              <a:rPr lang="en-ID" dirty="0" err="1"/>
              <a:t>liputan</a:t>
            </a:r>
            <a:r>
              <a:rPr lang="en-ID" dirty="0"/>
              <a:t> media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positif</a:t>
            </a:r>
            <a:r>
              <a:rPr lang="en-ID" dirty="0"/>
              <a:t> dan </a:t>
            </a:r>
            <a:r>
              <a:rPr lang="en-ID" dirty="0" err="1"/>
              <a:t>kredibel</a:t>
            </a:r>
            <a:r>
              <a:rPr lang="en-ID" dirty="0"/>
              <a:t>.</a:t>
            </a:r>
          </a:p>
          <a:p>
            <a:pPr lvl="0"/>
            <a:r>
              <a:rPr lang="en-ID" b="1" dirty="0" err="1"/>
              <a:t>Tanggung</a:t>
            </a:r>
            <a:r>
              <a:rPr lang="en-ID" b="1" dirty="0"/>
              <a:t> Jawab Sosial:</a:t>
            </a:r>
            <a:br>
              <a:rPr lang="en-ID" dirty="0"/>
            </a:br>
            <a:r>
              <a:rPr lang="en-ID" dirty="0"/>
              <a:t>Perusahaan yang </a:t>
            </a:r>
            <a:r>
              <a:rPr lang="en-ID" dirty="0" err="1"/>
              <a:t>konsisten</a:t>
            </a:r>
            <a:r>
              <a:rPr lang="en-ID" dirty="0"/>
              <a:t> </a:t>
            </a:r>
            <a:r>
              <a:rPr lang="en-ID" dirty="0" err="1"/>
              <a:t>menjalankan</a:t>
            </a:r>
            <a:r>
              <a:rPr lang="en-ID" dirty="0"/>
              <a:t> program CSR (</a:t>
            </a:r>
            <a:r>
              <a:rPr lang="en-ID" dirty="0" err="1"/>
              <a:t>misalnya</a:t>
            </a:r>
            <a:r>
              <a:rPr lang="en-ID" dirty="0"/>
              <a:t> </a:t>
            </a:r>
            <a:r>
              <a:rPr lang="en-ID" dirty="0" err="1"/>
              <a:t>pendidikan</a:t>
            </a:r>
            <a:r>
              <a:rPr lang="en-ID" dirty="0"/>
              <a:t>, </a:t>
            </a:r>
            <a:r>
              <a:rPr lang="en-ID" dirty="0" err="1"/>
              <a:t>lingkungan</a:t>
            </a:r>
            <a:r>
              <a:rPr lang="en-ID" dirty="0"/>
              <a:t>, </a:t>
            </a:r>
            <a:r>
              <a:rPr lang="en-ID" dirty="0" err="1"/>
              <a:t>kesehatan</a:t>
            </a:r>
            <a:r>
              <a:rPr lang="en-ID" dirty="0"/>
              <a:t>) </a:t>
            </a:r>
            <a:r>
              <a:rPr lang="en-ID" dirty="0" err="1"/>
              <a:t>dianggap</a:t>
            </a:r>
            <a:r>
              <a:rPr lang="en-ID" dirty="0"/>
              <a:t> punya </a:t>
            </a:r>
            <a:r>
              <a:rPr lang="en-ID" dirty="0" err="1"/>
              <a:t>reputasi</a:t>
            </a:r>
            <a:r>
              <a:rPr lang="en-ID" dirty="0"/>
              <a:t> yang </a:t>
            </a:r>
            <a:r>
              <a:rPr lang="en-ID" dirty="0" err="1"/>
              <a:t>kredibel</a:t>
            </a:r>
            <a:r>
              <a:rPr lang="en-ID" dirty="0"/>
              <a:t> di </a:t>
            </a:r>
            <a:r>
              <a:rPr lang="en-ID" dirty="0" err="1"/>
              <a:t>mata</a:t>
            </a:r>
            <a:r>
              <a:rPr lang="en-ID" dirty="0"/>
              <a:t> </a:t>
            </a:r>
            <a:r>
              <a:rPr lang="en-ID" dirty="0" err="1"/>
              <a:t>masyarakat</a:t>
            </a:r>
            <a:r>
              <a:rPr lang="en-ID" dirty="0"/>
              <a:t>.</a:t>
            </a:r>
          </a:p>
          <a:p>
            <a:pPr marL="0" indent="0">
              <a:buNone/>
            </a:pPr>
            <a:r>
              <a:rPr lang="en-ID" b="1" dirty="0"/>
              <a:t>Credibility </a:t>
            </a:r>
            <a:r>
              <a:rPr lang="en-ID" b="1" dirty="0" err="1"/>
              <a:t>dalam</a:t>
            </a:r>
            <a:r>
              <a:rPr lang="en-ID" b="1" dirty="0"/>
              <a:t> PR = </a:t>
            </a:r>
            <a:r>
              <a:rPr lang="en-ID" b="1" dirty="0" err="1"/>
              <a:t>reputasi</a:t>
            </a:r>
            <a:r>
              <a:rPr lang="en-ID" b="1" dirty="0"/>
              <a:t> + </a:t>
            </a:r>
            <a:r>
              <a:rPr lang="en-ID" b="1" dirty="0" err="1"/>
              <a:t>konsistensi</a:t>
            </a:r>
            <a:r>
              <a:rPr lang="en-ID" b="1" dirty="0"/>
              <a:t> + </a:t>
            </a:r>
            <a:r>
              <a:rPr lang="en-ID" b="1" dirty="0" err="1"/>
              <a:t>kejujuran</a:t>
            </a:r>
            <a:r>
              <a:rPr lang="en-ID" dirty="0"/>
              <a:t>, yang </a:t>
            </a:r>
            <a:r>
              <a:rPr lang="en-ID" dirty="0" err="1"/>
              <a:t>menghasilkan</a:t>
            </a:r>
            <a:r>
              <a:rPr lang="en-ID" dirty="0"/>
              <a:t> </a:t>
            </a:r>
            <a:r>
              <a:rPr lang="en-ID" b="1" dirty="0"/>
              <a:t>trust (</a:t>
            </a:r>
            <a:r>
              <a:rPr lang="en-ID" b="1" dirty="0" err="1"/>
              <a:t>kepercayaan</a:t>
            </a:r>
            <a:r>
              <a:rPr lang="en-ID" b="1" dirty="0"/>
              <a:t>)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publik</a:t>
            </a:r>
            <a:r>
              <a:rPr lang="en-ID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653035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CFE476-AB6D-C15F-B07E-070365D89B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73075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PRINSIP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EA85B8-103D-E6C7-35EE-2F4A4B287A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D" b="1" dirty="0" err="1"/>
              <a:t>Prinsip</a:t>
            </a:r>
            <a:r>
              <a:rPr lang="en-ID" b="1" dirty="0"/>
              <a:t> </a:t>
            </a:r>
            <a:r>
              <a:rPr lang="en-ID" b="1" dirty="0" err="1"/>
              <a:t>adalah</a:t>
            </a:r>
            <a:r>
              <a:rPr lang="en-ID" b="1" dirty="0"/>
              <a:t> </a:t>
            </a:r>
            <a:r>
              <a:rPr lang="en-ID" b="1" dirty="0" err="1"/>
              <a:t>landasan</a:t>
            </a:r>
            <a:r>
              <a:rPr lang="en-ID" b="1" dirty="0"/>
              <a:t> </a:t>
            </a:r>
            <a:r>
              <a:rPr lang="en-ID" b="1" dirty="0" err="1"/>
              <a:t>utama</a:t>
            </a:r>
            <a:r>
              <a:rPr lang="en-ID" b="1" dirty="0"/>
              <a:t>, </a:t>
            </a:r>
            <a:r>
              <a:rPr lang="en-ID" b="1" dirty="0" err="1"/>
              <a:t>bersifat</a:t>
            </a:r>
            <a:r>
              <a:rPr lang="en-ID" b="1" dirty="0"/>
              <a:t> </a:t>
            </a:r>
            <a:r>
              <a:rPr lang="en-ID" b="1" dirty="0" err="1"/>
              <a:t>mendasar</a:t>
            </a:r>
            <a:r>
              <a:rPr lang="en-ID" b="1" dirty="0"/>
              <a:t>, dan </a:t>
            </a:r>
            <a:r>
              <a:rPr lang="en-ID" b="1" dirty="0" err="1"/>
              <a:t>menjadi</a:t>
            </a:r>
            <a:r>
              <a:rPr lang="en-ID" b="1" dirty="0"/>
              <a:t> </a:t>
            </a:r>
            <a:r>
              <a:rPr lang="en-ID" b="1" dirty="0" err="1"/>
              <a:t>pedoman</a:t>
            </a:r>
            <a:r>
              <a:rPr lang="en-ID" b="1" dirty="0"/>
              <a:t> </a:t>
            </a:r>
            <a:r>
              <a:rPr lang="en-ID" b="1" dirty="0" err="1"/>
              <a:t>dalam</a:t>
            </a:r>
            <a:r>
              <a:rPr lang="en-ID" b="1" dirty="0"/>
              <a:t> </a:t>
            </a:r>
            <a:r>
              <a:rPr lang="en-ID" b="1" dirty="0" err="1"/>
              <a:t>berpikir</a:t>
            </a:r>
            <a:r>
              <a:rPr lang="en-ID" b="1" dirty="0"/>
              <a:t> </a:t>
            </a:r>
            <a:r>
              <a:rPr lang="en-ID" b="1" dirty="0" err="1"/>
              <a:t>maupun</a:t>
            </a:r>
            <a:r>
              <a:rPr lang="en-ID" b="1" dirty="0"/>
              <a:t> </a:t>
            </a:r>
            <a:r>
              <a:rPr lang="en-ID" b="1" dirty="0" err="1"/>
              <a:t>bertindak</a:t>
            </a:r>
            <a:r>
              <a:rPr lang="en-ID" b="1" dirty="0"/>
              <a:t>, </a:t>
            </a:r>
            <a:r>
              <a:rPr lang="en-ID" b="1" dirty="0" err="1"/>
              <a:t>baik</a:t>
            </a:r>
            <a:r>
              <a:rPr lang="en-ID" b="1" dirty="0"/>
              <a:t> </a:t>
            </a:r>
            <a:r>
              <a:rPr lang="en-ID" b="1" dirty="0" err="1"/>
              <a:t>secara</a:t>
            </a:r>
            <a:r>
              <a:rPr lang="en-ID" b="1" dirty="0"/>
              <a:t> </a:t>
            </a:r>
            <a:r>
              <a:rPr lang="en-ID" b="1" dirty="0" err="1"/>
              <a:t>individu</a:t>
            </a:r>
            <a:r>
              <a:rPr lang="en-ID" b="1" dirty="0"/>
              <a:t> </a:t>
            </a:r>
            <a:r>
              <a:rPr lang="en-ID" b="1" dirty="0" err="1"/>
              <a:t>maupun</a:t>
            </a:r>
            <a:r>
              <a:rPr lang="en-ID" b="1" dirty="0"/>
              <a:t> </a:t>
            </a:r>
            <a:r>
              <a:rPr lang="en-ID" b="1" dirty="0" err="1"/>
              <a:t>organisasi</a:t>
            </a:r>
            <a:r>
              <a:rPr lang="en-ID" b="1" dirty="0"/>
              <a:t>.</a:t>
            </a:r>
            <a:endParaRPr lang="en-ID" dirty="0"/>
          </a:p>
          <a:p>
            <a:pPr marL="0" indent="0">
              <a:buNone/>
            </a:pPr>
            <a:endParaRPr lang="en-ID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E777D5C-58D5-4FEF-7AAC-6CDBC17B5F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682162" y="3048000"/>
            <a:ext cx="8827675" cy="3810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C4690F9-D0B0-95D2-5A5A-E999C276AD2B}"/>
              </a:ext>
            </a:extLst>
          </p:cNvPr>
          <p:cNvSpPr txBox="1"/>
          <p:nvPr/>
        </p:nvSpPr>
        <p:spPr>
          <a:xfrm>
            <a:off x="1682162" y="6858000"/>
            <a:ext cx="882767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sz="900">
                <a:hlinkClick r:id="rId3" tooltip="https://inisiboro.blogspot.com/2016/05/ibd-manusia-dan-keadilan.html"/>
              </a:rPr>
              <a:t>This Photo</a:t>
            </a:r>
            <a:r>
              <a:rPr lang="en-ID" sz="900"/>
              <a:t> by Unknown Author is licensed under </a:t>
            </a:r>
            <a:r>
              <a:rPr lang="en-ID" sz="900">
                <a:hlinkClick r:id="rId4" tooltip="https://creativecommons.org/licenses/by-nc-nd/3.0/"/>
              </a:rPr>
              <a:t>CC BY-NC-ND</a:t>
            </a:r>
            <a:endParaRPr lang="en-ID" sz="900"/>
          </a:p>
        </p:txBody>
      </p:sp>
    </p:spTree>
    <p:extLst>
      <p:ext uri="{BB962C8B-B14F-4D97-AF65-F5344CB8AC3E}">
        <p14:creationId xmlns:p14="http://schemas.microsoft.com/office/powerpoint/2010/main" val="24741825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5C8400-CFF5-B0C3-F6AC-F417D26AD0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PRINSIP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A52640-E223-F6FC-8274-1D9DBEA69B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D" b="1" dirty="0" err="1"/>
              <a:t>Prinsip</a:t>
            </a:r>
            <a:r>
              <a:rPr lang="en-ID" b="1" dirty="0"/>
              <a:t> </a:t>
            </a:r>
            <a:r>
              <a:rPr lang="en-ID" b="1" dirty="0" err="1"/>
              <a:t>selalu</a:t>
            </a:r>
            <a:r>
              <a:rPr lang="en-ID" b="1" dirty="0"/>
              <a:t> </a:t>
            </a:r>
            <a:r>
              <a:rPr lang="en-ID" b="1" dirty="0" err="1"/>
              <a:t>menjadi</a:t>
            </a:r>
            <a:r>
              <a:rPr lang="en-ID" b="1" dirty="0"/>
              <a:t> </a:t>
            </a:r>
            <a:r>
              <a:rPr lang="en-ID" b="1" dirty="0" err="1"/>
              <a:t>pedoman</a:t>
            </a:r>
            <a:r>
              <a:rPr lang="en-ID" b="1" dirty="0"/>
              <a:t> </a:t>
            </a:r>
            <a:r>
              <a:rPr lang="en-ID" b="1" dirty="0" err="1"/>
              <a:t>dasar</a:t>
            </a:r>
            <a:r>
              <a:rPr lang="en-ID" b="1" dirty="0"/>
              <a:t> </a:t>
            </a:r>
            <a:r>
              <a:rPr lang="en-ID" b="1" dirty="0" err="1"/>
              <a:t>dalam</a:t>
            </a:r>
            <a:r>
              <a:rPr lang="en-ID" b="1" dirty="0"/>
              <a:t> </a:t>
            </a:r>
            <a:r>
              <a:rPr lang="en-ID" b="1" dirty="0" err="1"/>
              <a:t>berbagai</a:t>
            </a:r>
            <a:r>
              <a:rPr lang="en-ID" b="1" dirty="0"/>
              <a:t> </a:t>
            </a:r>
            <a:r>
              <a:rPr lang="en-ID" b="1" dirty="0" err="1"/>
              <a:t>bidang</a:t>
            </a:r>
            <a:r>
              <a:rPr lang="en-ID" dirty="0"/>
              <a:t> agar </a:t>
            </a:r>
            <a:r>
              <a:rPr lang="en-ID" dirty="0" err="1"/>
              <a:t>tindakan</a:t>
            </a:r>
            <a:r>
              <a:rPr lang="en-ID" dirty="0"/>
              <a:t> yang </a:t>
            </a:r>
            <a:r>
              <a:rPr lang="en-ID" dirty="0" err="1"/>
              <a:t>dilakukan</a:t>
            </a:r>
            <a:r>
              <a:rPr lang="en-ID" dirty="0"/>
              <a:t>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arah</a:t>
            </a:r>
            <a:r>
              <a:rPr lang="en-ID" dirty="0"/>
              <a:t>, </a:t>
            </a:r>
            <a:r>
              <a:rPr lang="en-ID" dirty="0" err="1"/>
              <a:t>nilai</a:t>
            </a:r>
            <a:r>
              <a:rPr lang="en-ID" dirty="0"/>
              <a:t>, dan </a:t>
            </a:r>
            <a:r>
              <a:rPr lang="en-ID" dirty="0" err="1"/>
              <a:t>tujuan</a:t>
            </a:r>
            <a:r>
              <a:rPr lang="en-ID" dirty="0"/>
              <a:t> yang </a:t>
            </a:r>
            <a:r>
              <a:rPr lang="en-ID" dirty="0" err="1"/>
              <a:t>jelas</a:t>
            </a:r>
            <a:r>
              <a:rPr lang="en-ID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768738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0214E2-5BD1-5A8A-D877-C1E21A8833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PRINSIP-PRINSIP PR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88F759-E3A7-213F-4976-5849CD9BAE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ID" b="1" dirty="0"/>
              <a:t>1. Cutlip, </a:t>
            </a:r>
            <a:r>
              <a:rPr lang="en-ID" b="1" dirty="0" err="1"/>
              <a:t>Center</a:t>
            </a:r>
            <a:r>
              <a:rPr lang="en-ID" b="1" dirty="0"/>
              <a:t>, &amp; Broom (2006)</a:t>
            </a:r>
            <a:endParaRPr lang="en-ID" dirty="0"/>
          </a:p>
          <a:p>
            <a:r>
              <a:rPr lang="en-ID" dirty="0" err="1"/>
              <a:t>Prinsip</a:t>
            </a:r>
            <a:r>
              <a:rPr lang="en-ID" dirty="0"/>
              <a:t> PR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pedoman</a:t>
            </a:r>
            <a:r>
              <a:rPr lang="en-ID" dirty="0"/>
              <a:t> </a:t>
            </a:r>
            <a:r>
              <a:rPr lang="en-ID" dirty="0" err="1"/>
              <a:t>dasar</a:t>
            </a:r>
            <a:r>
              <a:rPr lang="en-ID" dirty="0"/>
              <a:t> yang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dipegang</a:t>
            </a:r>
            <a:r>
              <a:rPr lang="en-ID" dirty="0"/>
              <a:t> oleh </a:t>
            </a:r>
            <a:r>
              <a:rPr lang="en-ID" dirty="0" err="1"/>
              <a:t>praktisi</a:t>
            </a:r>
            <a:r>
              <a:rPr lang="en-ID" dirty="0"/>
              <a:t> PR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membangun</a:t>
            </a:r>
            <a:r>
              <a:rPr lang="en-ID" dirty="0"/>
              <a:t> </a:t>
            </a:r>
            <a:r>
              <a:rPr lang="en-ID" dirty="0" err="1"/>
              <a:t>hubungan</a:t>
            </a:r>
            <a:r>
              <a:rPr lang="en-ID" dirty="0"/>
              <a:t> timbal </a:t>
            </a:r>
            <a:r>
              <a:rPr lang="en-ID" dirty="0" err="1"/>
              <a:t>balik</a:t>
            </a:r>
            <a:r>
              <a:rPr lang="en-ID" dirty="0"/>
              <a:t> (mutual understanding) </a:t>
            </a:r>
            <a:r>
              <a:rPr lang="en-ID" dirty="0" err="1"/>
              <a:t>antara</a:t>
            </a:r>
            <a:r>
              <a:rPr lang="en-ID" dirty="0"/>
              <a:t> </a:t>
            </a:r>
            <a:r>
              <a:rPr lang="en-ID" dirty="0" err="1"/>
              <a:t>organisasi</a:t>
            </a:r>
            <a:r>
              <a:rPr lang="en-ID" dirty="0"/>
              <a:t> dan </a:t>
            </a:r>
            <a:r>
              <a:rPr lang="en-ID" dirty="0" err="1"/>
              <a:t>publiknya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cara</a:t>
            </a:r>
            <a:r>
              <a:rPr lang="en-ID" dirty="0"/>
              <a:t> </a:t>
            </a:r>
            <a:r>
              <a:rPr lang="en-ID" dirty="0" err="1"/>
              <a:t>komunikasi</a:t>
            </a:r>
            <a:r>
              <a:rPr lang="en-ID" dirty="0"/>
              <a:t> yang </a:t>
            </a:r>
            <a:r>
              <a:rPr lang="en-ID" dirty="0" err="1"/>
              <a:t>jujur</a:t>
            </a:r>
            <a:r>
              <a:rPr lang="en-ID" dirty="0"/>
              <a:t>, </a:t>
            </a:r>
            <a:r>
              <a:rPr lang="en-ID" dirty="0" err="1"/>
              <a:t>terbuka</a:t>
            </a:r>
            <a:r>
              <a:rPr lang="en-ID" dirty="0"/>
              <a:t>, dan </a:t>
            </a:r>
            <a:r>
              <a:rPr lang="en-ID" dirty="0" err="1"/>
              <a:t>bertanggung</a:t>
            </a:r>
            <a:r>
              <a:rPr lang="en-ID" dirty="0"/>
              <a:t> </a:t>
            </a:r>
            <a:r>
              <a:rPr lang="en-ID" dirty="0" err="1"/>
              <a:t>jawab</a:t>
            </a:r>
            <a:r>
              <a:rPr lang="en-ID" dirty="0"/>
              <a:t>.</a:t>
            </a:r>
          </a:p>
          <a:p>
            <a:r>
              <a:rPr lang="en-ID" dirty="0" err="1"/>
              <a:t>Prinsip</a:t>
            </a:r>
            <a:r>
              <a:rPr lang="en-ID" dirty="0"/>
              <a:t> PR:</a:t>
            </a:r>
          </a:p>
          <a:p>
            <a:pPr lvl="0"/>
            <a:r>
              <a:rPr lang="en-ID" dirty="0"/>
              <a:t>Kebenaran (Truth)</a:t>
            </a:r>
          </a:p>
          <a:p>
            <a:pPr lvl="0"/>
            <a:r>
              <a:rPr lang="en-ID" dirty="0" err="1"/>
              <a:t>Keterbukaan</a:t>
            </a:r>
            <a:r>
              <a:rPr lang="en-ID" dirty="0"/>
              <a:t> (Openness)</a:t>
            </a:r>
          </a:p>
          <a:p>
            <a:pPr lvl="0"/>
            <a:r>
              <a:rPr lang="en-ID" dirty="0" err="1"/>
              <a:t>Tanggung</a:t>
            </a:r>
            <a:r>
              <a:rPr lang="en-ID" dirty="0"/>
              <a:t> </a:t>
            </a:r>
            <a:r>
              <a:rPr lang="en-ID" dirty="0" err="1"/>
              <a:t>jawab</a:t>
            </a:r>
            <a:r>
              <a:rPr lang="en-ID" dirty="0"/>
              <a:t> </a:t>
            </a:r>
            <a:r>
              <a:rPr lang="en-ID" dirty="0" err="1"/>
              <a:t>sosial</a:t>
            </a:r>
            <a:endParaRPr lang="en-ID" dirty="0"/>
          </a:p>
          <a:p>
            <a:pPr lvl="0"/>
            <a:r>
              <a:rPr lang="en-ID" dirty="0" err="1"/>
              <a:t>Komunikasi</a:t>
            </a:r>
            <a:r>
              <a:rPr lang="en-ID" dirty="0"/>
              <a:t> dua </a:t>
            </a:r>
            <a:r>
              <a:rPr lang="en-ID" dirty="0" err="1"/>
              <a:t>arah</a:t>
            </a:r>
            <a:endParaRPr lang="en-ID" dirty="0"/>
          </a:p>
          <a:p>
            <a:pPr lvl="0"/>
            <a:r>
              <a:rPr lang="en-ID" dirty="0" err="1"/>
              <a:t>Hubungan</a:t>
            </a:r>
            <a:r>
              <a:rPr lang="en-ID" dirty="0"/>
              <a:t> yang </a:t>
            </a:r>
            <a:r>
              <a:rPr lang="en-ID" dirty="0" err="1"/>
              <a:t>saling</a:t>
            </a:r>
            <a:r>
              <a:rPr lang="en-ID" dirty="0"/>
              <a:t> </a:t>
            </a:r>
            <a:r>
              <a:rPr lang="en-ID" dirty="0" err="1"/>
              <a:t>menguntungkan</a:t>
            </a:r>
            <a:endParaRPr lang="en-ID" dirty="0"/>
          </a:p>
          <a:p>
            <a:pPr marL="0" indent="0">
              <a:buNone/>
            </a:pPr>
            <a:br>
              <a:rPr lang="en-ID" dirty="0"/>
            </a:br>
            <a:endParaRPr lang="en-ID" dirty="0"/>
          </a:p>
          <a:p>
            <a:pPr marL="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2405046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2F754F-8BCD-C6FF-1EC0-CB6C977A2C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PRINSIP-PRINSIP PR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773BBA-7F05-F444-EF41-A385C0BDE0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ID" b="1" dirty="0"/>
              <a:t>2. </a:t>
            </a:r>
            <a:r>
              <a:rPr lang="en-ID" b="1" dirty="0" err="1"/>
              <a:t>Jefkins</a:t>
            </a:r>
            <a:r>
              <a:rPr lang="en-ID" b="1" dirty="0"/>
              <a:t> (2003)</a:t>
            </a:r>
            <a:endParaRPr lang="en-ID" dirty="0"/>
          </a:p>
          <a:p>
            <a:pPr marL="0" indent="0">
              <a:buNone/>
            </a:pPr>
            <a:r>
              <a:rPr lang="en-ID" dirty="0" err="1"/>
              <a:t>Prinsip</a:t>
            </a:r>
            <a:r>
              <a:rPr lang="en-ID" dirty="0"/>
              <a:t> PR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aturan</a:t>
            </a:r>
            <a:r>
              <a:rPr lang="en-ID" dirty="0"/>
              <a:t> </a:t>
            </a:r>
            <a:r>
              <a:rPr lang="en-ID" dirty="0" err="1"/>
              <a:t>pokok</a:t>
            </a:r>
            <a:r>
              <a:rPr lang="en-ID" dirty="0"/>
              <a:t> yang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landasan</a:t>
            </a:r>
            <a:r>
              <a:rPr lang="en-ID" dirty="0"/>
              <a:t> </a:t>
            </a:r>
            <a:r>
              <a:rPr lang="en-ID" dirty="0" err="1"/>
              <a:t>kegiatan</a:t>
            </a:r>
            <a:r>
              <a:rPr lang="en-ID" dirty="0"/>
              <a:t> PR, di mana </a:t>
            </a:r>
            <a:r>
              <a:rPr lang="en-ID" dirty="0" err="1"/>
              <a:t>komunikasi</a:t>
            </a:r>
            <a:r>
              <a:rPr lang="en-ID" dirty="0"/>
              <a:t> </a:t>
            </a:r>
            <a:r>
              <a:rPr lang="en-ID" dirty="0" err="1"/>
              <a:t>harus</a:t>
            </a:r>
            <a:r>
              <a:rPr lang="en-ID" dirty="0"/>
              <a:t> dua </a:t>
            </a:r>
            <a:r>
              <a:rPr lang="en-ID" dirty="0" err="1"/>
              <a:t>arah</a:t>
            </a:r>
            <a:r>
              <a:rPr lang="en-ID" dirty="0"/>
              <a:t> (two-way communication), </a:t>
            </a:r>
            <a:r>
              <a:rPr lang="en-ID" dirty="0" err="1"/>
              <a:t>mengutamakan</a:t>
            </a:r>
            <a:r>
              <a:rPr lang="en-ID" dirty="0"/>
              <a:t> </a:t>
            </a:r>
            <a:r>
              <a:rPr lang="en-ID" dirty="0" err="1"/>
              <a:t>kepentingan</a:t>
            </a:r>
            <a:r>
              <a:rPr lang="en-ID" dirty="0"/>
              <a:t> </a:t>
            </a:r>
            <a:r>
              <a:rPr lang="en-ID" dirty="0" err="1"/>
              <a:t>publik</a:t>
            </a:r>
            <a:r>
              <a:rPr lang="en-ID" dirty="0"/>
              <a:t>, </a:t>
            </a:r>
            <a:r>
              <a:rPr lang="en-ID" dirty="0" err="1"/>
              <a:t>serta</a:t>
            </a:r>
            <a:r>
              <a:rPr lang="en-ID" dirty="0"/>
              <a:t> </a:t>
            </a:r>
            <a:r>
              <a:rPr lang="en-ID" dirty="0" err="1"/>
              <a:t>menghasilkan</a:t>
            </a:r>
            <a:r>
              <a:rPr lang="en-ID" dirty="0"/>
              <a:t> </a:t>
            </a:r>
            <a:r>
              <a:rPr lang="en-ID" dirty="0" err="1"/>
              <a:t>hubungan</a:t>
            </a:r>
            <a:r>
              <a:rPr lang="en-ID" dirty="0"/>
              <a:t> yang </a:t>
            </a:r>
            <a:r>
              <a:rPr lang="en-ID" dirty="0" err="1"/>
              <a:t>saling</a:t>
            </a:r>
            <a:r>
              <a:rPr lang="en-ID" dirty="0"/>
              <a:t> </a:t>
            </a:r>
            <a:r>
              <a:rPr lang="en-ID" dirty="0" err="1"/>
              <a:t>menguntungkan</a:t>
            </a:r>
            <a:r>
              <a:rPr lang="en-ID" dirty="0"/>
              <a:t> (mutual benefit).</a:t>
            </a:r>
          </a:p>
          <a:p>
            <a:endParaRPr lang="en-ID" dirty="0"/>
          </a:p>
          <a:p>
            <a:pPr marL="0" indent="0">
              <a:buNone/>
            </a:pPr>
            <a:r>
              <a:rPr lang="en-ID" dirty="0" err="1"/>
              <a:t>Prinsip</a:t>
            </a:r>
            <a:r>
              <a:rPr lang="en-ID" dirty="0"/>
              <a:t> PR:</a:t>
            </a:r>
          </a:p>
          <a:p>
            <a:pPr lvl="0"/>
            <a:r>
              <a:rPr lang="en-ID" dirty="0" err="1"/>
              <a:t>Kejujuran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menyampaikan</a:t>
            </a:r>
            <a:r>
              <a:rPr lang="en-ID" dirty="0"/>
              <a:t> </a:t>
            </a:r>
            <a:r>
              <a:rPr lang="en-ID" dirty="0" err="1"/>
              <a:t>informasi</a:t>
            </a:r>
            <a:endParaRPr lang="en-ID" dirty="0"/>
          </a:p>
          <a:p>
            <a:pPr lvl="0"/>
            <a:r>
              <a:rPr lang="en-ID" dirty="0" err="1"/>
              <a:t>Kredibilitas</a:t>
            </a:r>
            <a:r>
              <a:rPr lang="en-ID" dirty="0"/>
              <a:t> (</a:t>
            </a:r>
            <a:r>
              <a:rPr lang="en-ID" dirty="0" err="1"/>
              <a:t>menjaga</a:t>
            </a:r>
            <a:r>
              <a:rPr lang="en-ID" dirty="0"/>
              <a:t> </a:t>
            </a:r>
            <a:r>
              <a:rPr lang="en-ID" dirty="0" err="1"/>
              <a:t>kepercayaan</a:t>
            </a:r>
            <a:r>
              <a:rPr lang="en-ID" dirty="0"/>
              <a:t> </a:t>
            </a:r>
            <a:r>
              <a:rPr lang="en-ID" dirty="0" err="1"/>
              <a:t>publik</a:t>
            </a:r>
            <a:r>
              <a:rPr lang="en-ID" dirty="0"/>
              <a:t>)</a:t>
            </a:r>
          </a:p>
          <a:p>
            <a:pPr lvl="0"/>
            <a:r>
              <a:rPr lang="en-ID" dirty="0" err="1"/>
              <a:t>Kepentingan</a:t>
            </a:r>
            <a:r>
              <a:rPr lang="en-ID" dirty="0"/>
              <a:t> </a:t>
            </a:r>
            <a:r>
              <a:rPr lang="en-ID" dirty="0" err="1"/>
              <a:t>publik</a:t>
            </a:r>
            <a:r>
              <a:rPr lang="en-ID" dirty="0"/>
              <a:t>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utama</a:t>
            </a:r>
            <a:endParaRPr lang="en-ID" dirty="0"/>
          </a:p>
          <a:p>
            <a:pPr lvl="0"/>
            <a:r>
              <a:rPr lang="en-ID" dirty="0" err="1"/>
              <a:t>Hubungan</a:t>
            </a:r>
            <a:r>
              <a:rPr lang="en-ID" dirty="0"/>
              <a:t> yang </a:t>
            </a:r>
            <a:r>
              <a:rPr lang="en-ID" dirty="0" err="1"/>
              <a:t>harmonis</a:t>
            </a:r>
            <a:r>
              <a:rPr lang="en-ID" dirty="0"/>
              <a:t> dan </a:t>
            </a:r>
            <a:r>
              <a:rPr lang="en-ID" dirty="0" err="1"/>
              <a:t>saling</a:t>
            </a:r>
            <a:r>
              <a:rPr lang="en-ID" dirty="0"/>
              <a:t> </a:t>
            </a:r>
            <a:r>
              <a:rPr lang="en-ID" dirty="0" err="1"/>
              <a:t>menguntungkan</a:t>
            </a:r>
            <a:endParaRPr lang="en-ID" dirty="0"/>
          </a:p>
          <a:p>
            <a:pPr lvl="0"/>
            <a:r>
              <a:rPr lang="en-ID" dirty="0" err="1"/>
              <a:t>Komunikasi</a:t>
            </a:r>
            <a:r>
              <a:rPr lang="en-ID" dirty="0"/>
              <a:t> dua </a:t>
            </a:r>
            <a:r>
              <a:rPr lang="en-ID" dirty="0" err="1"/>
              <a:t>arah</a:t>
            </a:r>
            <a:endParaRPr lang="en-ID" dirty="0"/>
          </a:p>
          <a:p>
            <a:pPr marL="0" indent="0">
              <a:buNone/>
            </a:pPr>
            <a:endParaRPr lang="en-ID" dirty="0"/>
          </a:p>
          <a:p>
            <a:pPr marL="0" indent="0">
              <a:buNone/>
            </a:pPr>
            <a:br>
              <a:rPr lang="en-ID" dirty="0"/>
            </a:b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8102493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63CA25-9881-4789-1E23-67CB2995A7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99646"/>
          </a:xfrm>
        </p:spPr>
        <p:txBody>
          <a:bodyPr/>
          <a:lstStyle/>
          <a:p>
            <a:r>
              <a:rPr lang="en-US" dirty="0"/>
              <a:t>PRINSIP-PRINSIP PR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A4D51D-99B0-8979-79A8-0A5B7B11EA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22713"/>
            <a:ext cx="10515600" cy="405424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ID" b="1" dirty="0"/>
              <a:t>Dozier &amp; Grunig (1992)</a:t>
            </a:r>
            <a:endParaRPr lang="en-ID" dirty="0"/>
          </a:p>
          <a:p>
            <a:pPr marL="0" indent="0">
              <a:buNone/>
            </a:pPr>
            <a:r>
              <a:rPr lang="en-ID" dirty="0" err="1"/>
              <a:t>Prinsip</a:t>
            </a:r>
            <a:r>
              <a:rPr lang="en-ID" dirty="0"/>
              <a:t> PR </a:t>
            </a:r>
            <a:r>
              <a:rPr lang="en-ID" dirty="0" err="1"/>
              <a:t>menekankan</a:t>
            </a:r>
            <a:r>
              <a:rPr lang="en-ID" dirty="0"/>
              <a:t> </a:t>
            </a:r>
            <a:r>
              <a:rPr lang="en-ID" dirty="0" err="1"/>
              <a:t>pentingnya</a:t>
            </a:r>
            <a:r>
              <a:rPr lang="en-ID" dirty="0"/>
              <a:t> </a:t>
            </a:r>
            <a:r>
              <a:rPr lang="en-ID" dirty="0" err="1"/>
              <a:t>komunikasi</a:t>
            </a:r>
            <a:r>
              <a:rPr lang="en-ID" dirty="0"/>
              <a:t> </a:t>
            </a:r>
            <a:r>
              <a:rPr lang="en-ID" dirty="0" err="1"/>
              <a:t>simetris</a:t>
            </a:r>
            <a:r>
              <a:rPr lang="en-ID" dirty="0"/>
              <a:t> dua </a:t>
            </a:r>
            <a:r>
              <a:rPr lang="en-ID" dirty="0" err="1"/>
              <a:t>arah</a:t>
            </a:r>
            <a:r>
              <a:rPr lang="en-ID" dirty="0"/>
              <a:t>, di mana </a:t>
            </a:r>
            <a:r>
              <a:rPr lang="en-ID" dirty="0" err="1"/>
              <a:t>organisasi</a:t>
            </a:r>
            <a:r>
              <a:rPr lang="en-ID" dirty="0"/>
              <a:t> dan </a:t>
            </a:r>
            <a:r>
              <a:rPr lang="en-ID" dirty="0" err="1"/>
              <a:t>publik</a:t>
            </a:r>
            <a:r>
              <a:rPr lang="en-ID" dirty="0"/>
              <a:t> </a:t>
            </a:r>
            <a:r>
              <a:rPr lang="en-ID" dirty="0" err="1"/>
              <a:t>sama-sama</a:t>
            </a:r>
            <a:r>
              <a:rPr lang="en-ID" dirty="0"/>
              <a:t> </a:t>
            </a:r>
            <a:r>
              <a:rPr lang="en-ID" dirty="0" err="1"/>
              <a:t>mendengarkan</a:t>
            </a:r>
            <a:r>
              <a:rPr lang="en-ID" dirty="0"/>
              <a:t>, </a:t>
            </a:r>
            <a:r>
              <a:rPr lang="en-ID" dirty="0" err="1"/>
              <a:t>memahami</a:t>
            </a:r>
            <a:r>
              <a:rPr lang="en-ID" dirty="0"/>
              <a:t>, dan </a:t>
            </a:r>
            <a:r>
              <a:rPr lang="en-ID" dirty="0" err="1"/>
              <a:t>mencari</a:t>
            </a:r>
            <a:r>
              <a:rPr lang="en-ID" dirty="0"/>
              <a:t> </a:t>
            </a:r>
            <a:r>
              <a:rPr lang="en-ID" dirty="0" err="1"/>
              <a:t>solusi</a:t>
            </a:r>
            <a:r>
              <a:rPr lang="en-ID" dirty="0"/>
              <a:t> yang </a:t>
            </a:r>
            <a:r>
              <a:rPr lang="en-ID" dirty="0" err="1"/>
              <a:t>menguntungkan</a:t>
            </a:r>
            <a:r>
              <a:rPr lang="en-ID" dirty="0"/>
              <a:t> </a:t>
            </a:r>
            <a:r>
              <a:rPr lang="en-ID" dirty="0" err="1"/>
              <a:t>kedua</a:t>
            </a:r>
            <a:r>
              <a:rPr lang="en-ID" dirty="0"/>
              <a:t> </a:t>
            </a:r>
            <a:r>
              <a:rPr lang="en-ID" dirty="0" err="1"/>
              <a:t>pihak</a:t>
            </a:r>
            <a:endParaRPr lang="en-ID" dirty="0"/>
          </a:p>
          <a:p>
            <a:endParaRPr lang="en-ID" dirty="0"/>
          </a:p>
          <a:p>
            <a:pPr marL="0" indent="0">
              <a:buNone/>
            </a:pPr>
            <a:r>
              <a:rPr lang="en-ID" dirty="0" err="1"/>
              <a:t>Prinsip</a:t>
            </a:r>
            <a:r>
              <a:rPr lang="en-ID" dirty="0"/>
              <a:t> PR:</a:t>
            </a:r>
          </a:p>
          <a:p>
            <a:pPr lvl="0"/>
            <a:r>
              <a:rPr lang="en-ID" dirty="0" err="1"/>
              <a:t>Komunikasi</a:t>
            </a:r>
            <a:r>
              <a:rPr lang="en-ID" dirty="0"/>
              <a:t> </a:t>
            </a:r>
            <a:r>
              <a:rPr lang="en-ID" dirty="0" err="1"/>
              <a:t>simetris</a:t>
            </a:r>
            <a:r>
              <a:rPr lang="en-ID" dirty="0"/>
              <a:t> dua </a:t>
            </a:r>
            <a:r>
              <a:rPr lang="en-ID" dirty="0" err="1"/>
              <a:t>arah</a:t>
            </a:r>
            <a:r>
              <a:rPr lang="en-ID" dirty="0"/>
              <a:t> (two-way symmetrical communication)</a:t>
            </a:r>
          </a:p>
          <a:p>
            <a:pPr lvl="0"/>
            <a:r>
              <a:rPr lang="en-ID" dirty="0" err="1"/>
              <a:t>Partisipasi</a:t>
            </a:r>
            <a:r>
              <a:rPr lang="en-ID" dirty="0"/>
              <a:t> </a:t>
            </a:r>
            <a:r>
              <a:rPr lang="en-ID" dirty="0" err="1"/>
              <a:t>aktif</a:t>
            </a:r>
            <a:r>
              <a:rPr lang="en-ID" dirty="0"/>
              <a:t> </a:t>
            </a:r>
            <a:r>
              <a:rPr lang="en-ID" dirty="0" err="1"/>
              <a:t>publik</a:t>
            </a:r>
            <a:endParaRPr lang="en-ID" dirty="0"/>
          </a:p>
          <a:p>
            <a:pPr lvl="0"/>
            <a:r>
              <a:rPr lang="en-ID" dirty="0" err="1"/>
              <a:t>Keseimbangan</a:t>
            </a:r>
            <a:r>
              <a:rPr lang="en-ID" dirty="0"/>
              <a:t> </a:t>
            </a:r>
            <a:r>
              <a:rPr lang="en-ID" dirty="0" err="1"/>
              <a:t>kepentingan</a:t>
            </a:r>
            <a:r>
              <a:rPr lang="en-ID" dirty="0"/>
              <a:t> </a:t>
            </a:r>
            <a:r>
              <a:rPr lang="en-ID" dirty="0" err="1"/>
              <a:t>organisasi</a:t>
            </a:r>
            <a:r>
              <a:rPr lang="en-ID" dirty="0"/>
              <a:t> dan </a:t>
            </a:r>
            <a:r>
              <a:rPr lang="en-ID" dirty="0" err="1"/>
              <a:t>kepentingan</a:t>
            </a:r>
            <a:r>
              <a:rPr lang="en-ID" dirty="0"/>
              <a:t> </a:t>
            </a:r>
            <a:r>
              <a:rPr lang="en-ID" dirty="0" err="1"/>
              <a:t>publik</a:t>
            </a:r>
            <a:endParaRPr lang="en-ID" dirty="0"/>
          </a:p>
          <a:p>
            <a:r>
              <a:rPr lang="en-ID" dirty="0" err="1"/>
              <a:t>Membangun</a:t>
            </a:r>
            <a:r>
              <a:rPr lang="en-ID" dirty="0"/>
              <a:t> </a:t>
            </a:r>
            <a:r>
              <a:rPr lang="en-ID" dirty="0" err="1"/>
              <a:t>pemahaman</a:t>
            </a:r>
            <a:r>
              <a:rPr lang="en-ID" dirty="0"/>
              <a:t> </a:t>
            </a:r>
            <a:r>
              <a:rPr lang="en-ID" dirty="0" err="1"/>
              <a:t>bersama</a:t>
            </a:r>
            <a:r>
              <a:rPr lang="en-ID" dirty="0"/>
              <a:t> (mutual understanding</a:t>
            </a:r>
          </a:p>
        </p:txBody>
      </p:sp>
    </p:spTree>
    <p:extLst>
      <p:ext uri="{BB962C8B-B14F-4D97-AF65-F5344CB8AC3E}">
        <p14:creationId xmlns:p14="http://schemas.microsoft.com/office/powerpoint/2010/main" val="14154257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FDE1EA-2847-BD84-68F9-6BD21B891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PRINSIP-PRINSIP PR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4D852-68BC-624C-4131-E0ECFB72A0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ID" b="1" dirty="0"/>
              <a:t>4. Kasali (1994)</a:t>
            </a:r>
            <a:endParaRPr lang="en-ID" dirty="0"/>
          </a:p>
          <a:p>
            <a:r>
              <a:rPr lang="en-ID" dirty="0" err="1"/>
              <a:t>Prinsip</a:t>
            </a:r>
            <a:r>
              <a:rPr lang="en-ID" dirty="0"/>
              <a:t> PR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dasar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menjalankan</a:t>
            </a:r>
            <a:r>
              <a:rPr lang="en-ID" dirty="0"/>
              <a:t> </a:t>
            </a:r>
            <a:r>
              <a:rPr lang="en-ID" dirty="0" err="1"/>
              <a:t>aktivitas</a:t>
            </a:r>
            <a:r>
              <a:rPr lang="en-ID" dirty="0"/>
              <a:t> </a:t>
            </a:r>
            <a:r>
              <a:rPr lang="en-ID" dirty="0" err="1"/>
              <a:t>hubungan</a:t>
            </a:r>
            <a:r>
              <a:rPr lang="en-ID" dirty="0"/>
              <a:t> </a:t>
            </a:r>
            <a:r>
              <a:rPr lang="en-ID" dirty="0" err="1"/>
              <a:t>masyarakat</a:t>
            </a:r>
            <a:r>
              <a:rPr lang="en-ID" dirty="0"/>
              <a:t> yang </a:t>
            </a:r>
            <a:r>
              <a:rPr lang="en-ID" dirty="0" err="1"/>
              <a:t>mengedepankan</a:t>
            </a:r>
            <a:r>
              <a:rPr lang="en-ID" dirty="0"/>
              <a:t> </a:t>
            </a:r>
            <a:r>
              <a:rPr lang="en-ID" dirty="0" err="1"/>
              <a:t>kejujuran</a:t>
            </a:r>
            <a:r>
              <a:rPr lang="en-ID" dirty="0"/>
              <a:t>, </a:t>
            </a:r>
            <a:r>
              <a:rPr lang="en-ID" dirty="0" err="1"/>
              <a:t>keterbukaan</a:t>
            </a:r>
            <a:r>
              <a:rPr lang="en-ID" dirty="0"/>
              <a:t>, </a:t>
            </a:r>
            <a:r>
              <a:rPr lang="en-ID" dirty="0" err="1"/>
              <a:t>kepentingan</a:t>
            </a:r>
            <a:r>
              <a:rPr lang="en-ID" dirty="0"/>
              <a:t> </a:t>
            </a:r>
            <a:r>
              <a:rPr lang="en-ID" dirty="0" err="1"/>
              <a:t>publik</a:t>
            </a:r>
            <a:r>
              <a:rPr lang="en-ID" dirty="0"/>
              <a:t>, </a:t>
            </a:r>
            <a:r>
              <a:rPr lang="en-ID" dirty="0" err="1"/>
              <a:t>serta</a:t>
            </a:r>
            <a:r>
              <a:rPr lang="en-ID" dirty="0"/>
              <a:t> </a:t>
            </a:r>
            <a:r>
              <a:rPr lang="en-ID" dirty="0" err="1"/>
              <a:t>komunikasi</a:t>
            </a:r>
            <a:r>
              <a:rPr lang="en-ID" dirty="0"/>
              <a:t> yang </a:t>
            </a:r>
            <a:r>
              <a:rPr lang="en-ID" dirty="0" err="1"/>
              <a:t>efektif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membangun</a:t>
            </a:r>
            <a:r>
              <a:rPr lang="en-ID" dirty="0"/>
              <a:t> </a:t>
            </a:r>
            <a:r>
              <a:rPr lang="en-ID" dirty="0" err="1"/>
              <a:t>citra</a:t>
            </a:r>
            <a:r>
              <a:rPr lang="en-ID" dirty="0"/>
              <a:t> </a:t>
            </a:r>
            <a:r>
              <a:rPr lang="en-ID" dirty="0" err="1"/>
              <a:t>positif</a:t>
            </a:r>
            <a:r>
              <a:rPr lang="en-ID" dirty="0"/>
              <a:t> </a:t>
            </a:r>
            <a:r>
              <a:rPr lang="en-ID" dirty="0" err="1"/>
              <a:t>organisasi</a:t>
            </a:r>
            <a:r>
              <a:rPr lang="en-ID" dirty="0"/>
              <a:t>.</a:t>
            </a:r>
          </a:p>
          <a:p>
            <a:endParaRPr lang="en-ID" dirty="0"/>
          </a:p>
          <a:p>
            <a:pPr marL="0" indent="0">
              <a:buNone/>
            </a:pPr>
            <a:r>
              <a:rPr lang="en-ID" dirty="0" err="1"/>
              <a:t>Prinsip</a:t>
            </a:r>
            <a:r>
              <a:rPr lang="en-ID" dirty="0"/>
              <a:t> PR:</a:t>
            </a:r>
          </a:p>
          <a:p>
            <a:pPr lvl="0"/>
            <a:r>
              <a:rPr lang="en-ID" dirty="0" err="1"/>
              <a:t>Kejujuran</a:t>
            </a:r>
            <a:r>
              <a:rPr lang="en-ID" dirty="0"/>
              <a:t> (truth)</a:t>
            </a:r>
          </a:p>
          <a:p>
            <a:pPr lvl="0"/>
            <a:r>
              <a:rPr lang="en-ID" dirty="0" err="1"/>
              <a:t>Keterbukaan</a:t>
            </a:r>
            <a:r>
              <a:rPr lang="en-ID" dirty="0"/>
              <a:t> </a:t>
            </a:r>
            <a:r>
              <a:rPr lang="en-ID" dirty="0" err="1"/>
              <a:t>informasi</a:t>
            </a:r>
            <a:endParaRPr lang="en-ID" dirty="0"/>
          </a:p>
          <a:p>
            <a:pPr lvl="0"/>
            <a:r>
              <a:rPr lang="en-ID" dirty="0" err="1"/>
              <a:t>Mengutamakan</a:t>
            </a:r>
            <a:r>
              <a:rPr lang="en-ID" dirty="0"/>
              <a:t> </a:t>
            </a:r>
            <a:r>
              <a:rPr lang="en-ID" dirty="0" err="1"/>
              <a:t>kepentingan</a:t>
            </a:r>
            <a:r>
              <a:rPr lang="en-ID" dirty="0"/>
              <a:t> </a:t>
            </a:r>
            <a:r>
              <a:rPr lang="en-ID" dirty="0" err="1"/>
              <a:t>publik</a:t>
            </a:r>
            <a:endParaRPr lang="en-ID" dirty="0"/>
          </a:p>
          <a:p>
            <a:pPr lvl="0"/>
            <a:r>
              <a:rPr lang="en-ID" dirty="0" err="1"/>
              <a:t>Menjaga</a:t>
            </a:r>
            <a:r>
              <a:rPr lang="en-ID" dirty="0"/>
              <a:t> </a:t>
            </a:r>
            <a:r>
              <a:rPr lang="en-ID" dirty="0" err="1"/>
              <a:t>citra</a:t>
            </a:r>
            <a:r>
              <a:rPr lang="en-ID" dirty="0"/>
              <a:t> </a:t>
            </a:r>
            <a:r>
              <a:rPr lang="en-ID" dirty="0" err="1"/>
              <a:t>positif</a:t>
            </a:r>
            <a:r>
              <a:rPr lang="en-ID" dirty="0"/>
              <a:t> </a:t>
            </a:r>
            <a:r>
              <a:rPr lang="en-ID" dirty="0" err="1"/>
              <a:t>organisasi</a:t>
            </a:r>
            <a:endParaRPr lang="en-ID" dirty="0"/>
          </a:p>
          <a:p>
            <a:pPr lvl="0"/>
            <a:r>
              <a:rPr lang="en-ID" dirty="0" err="1"/>
              <a:t>Tanggung</a:t>
            </a:r>
            <a:r>
              <a:rPr lang="en-ID" dirty="0"/>
              <a:t> </a:t>
            </a:r>
            <a:r>
              <a:rPr lang="en-ID" dirty="0" err="1"/>
              <a:t>jawab</a:t>
            </a:r>
            <a:r>
              <a:rPr lang="en-ID" dirty="0"/>
              <a:t> </a:t>
            </a:r>
            <a:r>
              <a:rPr lang="en-ID" dirty="0" err="1"/>
              <a:t>sosial</a:t>
            </a:r>
            <a:r>
              <a:rPr lang="en-ID" dirty="0"/>
              <a:t> </a:t>
            </a:r>
            <a:r>
              <a:rPr lang="en-ID" dirty="0" err="1"/>
              <a:t>organisasi</a:t>
            </a:r>
            <a:endParaRPr lang="en-ID" dirty="0"/>
          </a:p>
          <a:p>
            <a:pPr marL="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949169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881FA4-E0FA-A49F-2316-973914FB0E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PRINSIP-PRINSIP PR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FAAA95-6012-E29E-D452-4F34AD7DF5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D" dirty="0"/>
              <a:t>Menurut para </a:t>
            </a:r>
            <a:r>
              <a:rPr lang="en-ID" dirty="0" err="1"/>
              <a:t>ahli</a:t>
            </a:r>
            <a:r>
              <a:rPr lang="en-ID" dirty="0"/>
              <a:t>, </a:t>
            </a:r>
            <a:r>
              <a:rPr lang="en-ID" b="1" dirty="0" err="1"/>
              <a:t>prinsip</a:t>
            </a:r>
            <a:r>
              <a:rPr lang="en-ID" b="1" dirty="0"/>
              <a:t> PR </a:t>
            </a:r>
            <a:r>
              <a:rPr lang="en-ID" b="1" dirty="0" err="1"/>
              <a:t>adalah</a:t>
            </a:r>
            <a:r>
              <a:rPr lang="en-ID" b="1" dirty="0"/>
              <a:t> </a:t>
            </a:r>
            <a:r>
              <a:rPr lang="en-ID" b="1" dirty="0" err="1"/>
              <a:t>pedoman</a:t>
            </a:r>
            <a:r>
              <a:rPr lang="en-ID" b="1" dirty="0"/>
              <a:t> </a:t>
            </a:r>
            <a:r>
              <a:rPr lang="en-ID" b="1" dirty="0" err="1"/>
              <a:t>dasar</a:t>
            </a:r>
            <a:r>
              <a:rPr lang="en-ID" b="1" dirty="0"/>
              <a:t> </a:t>
            </a:r>
            <a:r>
              <a:rPr lang="en-ID" b="1" dirty="0" err="1"/>
              <a:t>berupa</a:t>
            </a:r>
            <a:r>
              <a:rPr lang="en-ID" b="1" dirty="0"/>
              <a:t> </a:t>
            </a:r>
            <a:r>
              <a:rPr lang="en-ID" b="1" dirty="0" err="1"/>
              <a:t>kejujuran</a:t>
            </a:r>
            <a:r>
              <a:rPr lang="en-ID" b="1" dirty="0"/>
              <a:t>, </a:t>
            </a:r>
            <a:r>
              <a:rPr lang="en-ID" b="1" dirty="0" err="1"/>
              <a:t>keterbukaan</a:t>
            </a:r>
            <a:r>
              <a:rPr lang="en-ID" b="1" dirty="0"/>
              <a:t>, </a:t>
            </a:r>
            <a:r>
              <a:rPr lang="en-ID" b="1" dirty="0" err="1"/>
              <a:t>komunikasi</a:t>
            </a:r>
            <a:r>
              <a:rPr lang="en-ID" b="1" dirty="0"/>
              <a:t> dua </a:t>
            </a:r>
            <a:r>
              <a:rPr lang="en-ID" b="1" dirty="0" err="1"/>
              <a:t>arah</a:t>
            </a:r>
            <a:r>
              <a:rPr lang="en-ID" b="1" dirty="0"/>
              <a:t>, </a:t>
            </a:r>
            <a:r>
              <a:rPr lang="en-ID" b="1" dirty="0" err="1"/>
              <a:t>kepentingan</a:t>
            </a:r>
            <a:r>
              <a:rPr lang="en-ID" b="1" dirty="0"/>
              <a:t> </a:t>
            </a:r>
            <a:r>
              <a:rPr lang="en-ID" b="1" dirty="0" err="1"/>
              <a:t>publik</a:t>
            </a:r>
            <a:r>
              <a:rPr lang="en-ID" b="1" dirty="0"/>
              <a:t>, dan </a:t>
            </a:r>
            <a:r>
              <a:rPr lang="en-ID" b="1" dirty="0" err="1"/>
              <a:t>saling</a:t>
            </a:r>
            <a:r>
              <a:rPr lang="en-ID" b="1" dirty="0"/>
              <a:t> </a:t>
            </a:r>
            <a:r>
              <a:rPr lang="en-ID" b="1" dirty="0" err="1"/>
              <a:t>menguntungkan</a:t>
            </a:r>
            <a:r>
              <a:rPr lang="en-ID" dirty="0"/>
              <a:t> yang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dipegang</a:t>
            </a:r>
            <a:r>
              <a:rPr lang="en-ID" dirty="0"/>
              <a:t> </a:t>
            </a:r>
            <a:r>
              <a:rPr lang="en-ID" dirty="0" err="1"/>
              <a:t>praktisi</a:t>
            </a:r>
            <a:r>
              <a:rPr lang="en-ID" dirty="0"/>
              <a:t> PR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menjalin</a:t>
            </a:r>
            <a:r>
              <a:rPr lang="en-ID" dirty="0"/>
              <a:t> </a:t>
            </a:r>
            <a:r>
              <a:rPr lang="en-ID" dirty="0" err="1"/>
              <a:t>hubungan</a:t>
            </a:r>
            <a:r>
              <a:rPr lang="en-ID" dirty="0"/>
              <a:t> </a:t>
            </a:r>
            <a:r>
              <a:rPr lang="en-ID" dirty="0" err="1"/>
              <a:t>antara</a:t>
            </a:r>
            <a:r>
              <a:rPr lang="en-ID" dirty="0"/>
              <a:t> </a:t>
            </a:r>
            <a:r>
              <a:rPr lang="en-ID" dirty="0" err="1"/>
              <a:t>organisasi</a:t>
            </a:r>
            <a:r>
              <a:rPr lang="en-ID" dirty="0"/>
              <a:t> dan </a:t>
            </a:r>
            <a:r>
              <a:rPr lang="en-ID" dirty="0" err="1"/>
              <a:t>publiknya</a:t>
            </a:r>
            <a:r>
              <a:rPr lang="en-ID" dirty="0"/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2266212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1908</Words>
  <Application>Microsoft Office PowerPoint</Application>
  <PresentationFormat>Widescreen</PresentationFormat>
  <Paragraphs>149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1" baseType="lpstr">
      <vt:lpstr>Arial</vt:lpstr>
      <vt:lpstr>Calibri</vt:lpstr>
      <vt:lpstr>Calibri Light</vt:lpstr>
      <vt:lpstr>Office Theme</vt:lpstr>
      <vt:lpstr>PRINSIP-PRINSIP  DASAR PR</vt:lpstr>
      <vt:lpstr>DEFINISI PRINSIP</vt:lpstr>
      <vt:lpstr>PRINSIP</vt:lpstr>
      <vt:lpstr>PRINSIP</vt:lpstr>
      <vt:lpstr>PRINSIP-PRINSIP PR</vt:lpstr>
      <vt:lpstr>PRINSIP-PRINSIP PR</vt:lpstr>
      <vt:lpstr>PRINSIP-PRINSIP PR</vt:lpstr>
      <vt:lpstr>PRINSIP-PRINSIP PR</vt:lpstr>
      <vt:lpstr>PRINSIP-PRINSIP PR</vt:lpstr>
      <vt:lpstr>PRINSIP PUBLIC RELATIONS YANG UMUM DIPEGANG</vt:lpstr>
      <vt:lpstr>TRUTH (KEBENARAN) </vt:lpstr>
      <vt:lpstr>TRUTH (KEBENARAN) </vt:lpstr>
      <vt:lpstr>OPENNESS (KETERBUKAAN) </vt:lpstr>
      <vt:lpstr>OPENNESS (KETERBUKAAN) </vt:lpstr>
      <vt:lpstr>Mutual Understanding (Saling Pengertian) </vt:lpstr>
      <vt:lpstr>Mutual Understanding (Saling Pengertian)</vt:lpstr>
      <vt:lpstr>Mutual Benefit: </vt:lpstr>
      <vt:lpstr>Mutual Benefit </vt:lpstr>
      <vt:lpstr>Mutual Benefit: </vt:lpstr>
      <vt:lpstr>KOMUNIKASI DUA ARAH (TWO-WAY COMMUNICATION)</vt:lpstr>
      <vt:lpstr>KOMUNIKASI DUA ARAH (TWO-WAY COMMUNICATION)</vt:lpstr>
      <vt:lpstr>Public Interest (Kepentingan Publik) </vt:lpstr>
      <vt:lpstr>Public Interest (Kepentingan Publik) </vt:lpstr>
      <vt:lpstr>Public Interest (Kepentingan Publik) </vt:lpstr>
      <vt:lpstr>Credibility (Kredibilitas) </vt:lpstr>
      <vt:lpstr>Credibility (Kredibilitas) </vt:lpstr>
      <vt:lpstr>Credibility (Kredibilitas)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KWARNAS -018</dc:creator>
  <cp:lastModifiedBy>KWARNAS -018</cp:lastModifiedBy>
  <cp:revision>4</cp:revision>
  <dcterms:created xsi:type="dcterms:W3CDTF">2025-09-30T11:34:44Z</dcterms:created>
  <dcterms:modified xsi:type="dcterms:W3CDTF">2025-09-30T13:10:36Z</dcterms:modified>
</cp:coreProperties>
</file>